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50" r:id="rId2"/>
  </p:sldMasterIdLst>
  <p:notesMasterIdLst>
    <p:notesMasterId r:id="rId57"/>
  </p:notesMasterIdLst>
  <p:sldIdLst>
    <p:sldId id="256" r:id="rId3"/>
    <p:sldId id="619" r:id="rId4"/>
    <p:sldId id="257" r:id="rId5"/>
    <p:sldId id="266" r:id="rId6"/>
    <p:sldId id="260" r:id="rId7"/>
    <p:sldId id="581" r:id="rId8"/>
    <p:sldId id="282" r:id="rId9"/>
    <p:sldId id="586" r:id="rId10"/>
    <p:sldId id="743" r:id="rId11"/>
    <p:sldId id="749" r:id="rId12"/>
    <p:sldId id="644" r:id="rId13"/>
    <p:sldId id="605" r:id="rId14"/>
    <p:sldId id="611" r:id="rId15"/>
    <p:sldId id="704" r:id="rId16"/>
    <p:sldId id="703" r:id="rId17"/>
    <p:sldId id="645" r:id="rId18"/>
    <p:sldId id="748" r:id="rId19"/>
    <p:sldId id="747" r:id="rId20"/>
    <p:sldId id="750" r:id="rId21"/>
    <p:sldId id="751" r:id="rId22"/>
    <p:sldId id="752" r:id="rId23"/>
    <p:sldId id="753" r:id="rId24"/>
    <p:sldId id="754" r:id="rId25"/>
    <p:sldId id="755" r:id="rId26"/>
    <p:sldId id="756" r:id="rId27"/>
    <p:sldId id="757" r:id="rId28"/>
    <p:sldId id="758" r:id="rId29"/>
    <p:sldId id="759" r:id="rId30"/>
    <p:sldId id="760" r:id="rId31"/>
    <p:sldId id="761" r:id="rId32"/>
    <p:sldId id="762" r:id="rId33"/>
    <p:sldId id="763" r:id="rId34"/>
    <p:sldId id="764" r:id="rId35"/>
    <p:sldId id="765" r:id="rId36"/>
    <p:sldId id="766" r:id="rId37"/>
    <p:sldId id="767" r:id="rId38"/>
    <p:sldId id="768" r:id="rId39"/>
    <p:sldId id="769" r:id="rId40"/>
    <p:sldId id="770" r:id="rId41"/>
    <p:sldId id="771" r:id="rId42"/>
    <p:sldId id="772" r:id="rId43"/>
    <p:sldId id="773" r:id="rId44"/>
    <p:sldId id="774" r:id="rId45"/>
    <p:sldId id="775" r:id="rId46"/>
    <p:sldId id="778" r:id="rId47"/>
    <p:sldId id="776" r:id="rId48"/>
    <p:sldId id="777" r:id="rId49"/>
    <p:sldId id="779" r:id="rId50"/>
    <p:sldId id="780" r:id="rId51"/>
    <p:sldId id="781" r:id="rId52"/>
    <p:sldId id="782" r:id="rId53"/>
    <p:sldId id="783" r:id="rId54"/>
    <p:sldId id="784" r:id="rId55"/>
    <p:sldId id="280" r:id="rId56"/>
  </p:sldIdLst>
  <p:sldSz cx="18288000" cy="10287000"/>
  <p:notesSz cx="10287000" cy="18288000"/>
  <p:embeddedFontLst>
    <p:embeddedFont>
      <p:font typeface="Calibri" panose="020F0502020204030204" pitchFamily="34" charset="0"/>
      <p:regular r:id="rId58"/>
      <p:bold r:id="rId59"/>
      <p:italic r:id="rId60"/>
      <p:boldItalic r:id="rId61"/>
    </p:embeddedFont>
    <p:embeddedFont>
      <p:font typeface="Corbel" panose="020B0503020204020204" pitchFamily="34" charset="0"/>
      <p:regular r:id="rId62"/>
      <p:bold r:id="rId63"/>
      <p:italic r:id="rId64"/>
      <p:boldItalic r:id="rId65"/>
    </p:embeddedFont>
    <p:embeddedFont>
      <p:font typeface="Inter" panose="02000503000000020004" pitchFamily="2" charset="0"/>
      <p:regular r:id="rId66"/>
      <p:bold r:id="rId67"/>
    </p:embeddedFont>
    <p:embeddedFont>
      <p:font typeface="Inter SemiBold" panose="020F0502020204030204" pitchFamily="34" charset="0"/>
      <p:regular r:id="rId68"/>
      <p:bold r:id="rId69"/>
      <p:italic r:id="rId70"/>
      <p:boldItalic r:id="rId71"/>
    </p:embeddedFont>
    <p:embeddedFont>
      <p:font typeface="Open Sans" panose="020B0606030504020204" pitchFamily="34" charset="0"/>
      <p:regular r:id="rId72"/>
      <p:bold r:id="rId73"/>
      <p:italic r:id="rId74"/>
      <p:boldItalic r:id="rId75"/>
    </p:embeddedFont>
    <p:embeddedFont>
      <p:font typeface="Roboto" panose="02000000000000000000" pitchFamily="2" charset="0"/>
      <p:regular r:id="rId76"/>
      <p:bold r:id="rId77"/>
      <p:italic r:id="rId78"/>
      <p:boldItalic r:id="rId7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89" roundtripDataSignature="AMtx7mhK8T1ZguApBW0yY4mntykPqcGl0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5D4"/>
    <a:srgbClr val="434343"/>
    <a:srgbClr val="660000"/>
    <a:srgbClr val="B45E05"/>
    <a:srgbClr val="9E2639"/>
    <a:srgbClr val="CCCCCC"/>
    <a:srgbClr val="F4841D"/>
    <a:srgbClr val="F9F9FC"/>
    <a:srgbClr val="DAE3F3"/>
    <a:srgbClr val="F59A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45540BF-FA6E-423F-95E4-F0E17416F813}">
  <a:tblStyle styleId="{445540BF-FA6E-423F-95E4-F0E17416F813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4E6"/>
          </a:solidFill>
        </a:fill>
      </a:tcStyle>
    </a:wholeTbl>
    <a:band1H>
      <a:tcTxStyle/>
      <a:tcStyle>
        <a:tcBdr/>
        <a:fill>
          <a:solidFill>
            <a:srgbClr val="FFE8C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FFE8C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4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4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649"/>
    <p:restoredTop sz="94719"/>
  </p:normalViewPr>
  <p:slideViewPr>
    <p:cSldViewPr snapToGrid="0" snapToObjects="1">
      <p:cViewPr>
        <p:scale>
          <a:sx n="90" d="100"/>
          <a:sy n="90" d="100"/>
        </p:scale>
        <p:origin x="1216" y="4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font" Target="fonts/font6.fntdata"/><Relationship Id="rId68" Type="http://schemas.openxmlformats.org/officeDocument/2006/relationships/font" Target="fonts/font11.fntdata"/><Relationship Id="rId89" Type="http://customschemas.google.com/relationships/presentationmetadata" Target="metadata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font" Target="fonts/font1.fntdata"/><Relationship Id="rId74" Type="http://schemas.openxmlformats.org/officeDocument/2006/relationships/font" Target="fonts/font17.fntdata"/><Relationship Id="rId79" Type="http://schemas.openxmlformats.org/officeDocument/2006/relationships/font" Target="fonts/font22.fntdata"/><Relationship Id="rId5" Type="http://schemas.openxmlformats.org/officeDocument/2006/relationships/slide" Target="slides/slide3.xml"/><Relationship Id="rId61" Type="http://schemas.openxmlformats.org/officeDocument/2006/relationships/font" Target="fonts/font4.fntdata"/><Relationship Id="rId90" Type="http://schemas.openxmlformats.org/officeDocument/2006/relationships/presProps" Target="presProp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font" Target="fonts/font7.fntdata"/><Relationship Id="rId69" Type="http://schemas.openxmlformats.org/officeDocument/2006/relationships/font" Target="fonts/font12.fntdata"/><Relationship Id="rId77" Type="http://schemas.openxmlformats.org/officeDocument/2006/relationships/font" Target="fonts/font20.fntdata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font" Target="fonts/font15.fntdata"/><Relationship Id="rId93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font" Target="fonts/font2.fntdata"/><Relationship Id="rId67" Type="http://schemas.openxmlformats.org/officeDocument/2006/relationships/font" Target="fonts/font10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font" Target="fonts/font5.fntdata"/><Relationship Id="rId70" Type="http://schemas.openxmlformats.org/officeDocument/2006/relationships/font" Target="fonts/font13.fntdata"/><Relationship Id="rId75" Type="http://schemas.openxmlformats.org/officeDocument/2006/relationships/font" Target="fonts/font18.fntdata"/><Relationship Id="rId9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font" Target="fonts/font3.fntdata"/><Relationship Id="rId65" Type="http://schemas.openxmlformats.org/officeDocument/2006/relationships/font" Target="fonts/font8.fntdata"/><Relationship Id="rId73" Type="http://schemas.openxmlformats.org/officeDocument/2006/relationships/font" Target="fonts/font16.fntdata"/><Relationship Id="rId78" Type="http://schemas.openxmlformats.org/officeDocument/2006/relationships/font" Target="fonts/font21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font" Target="fonts/font19.fntdata"/><Relationship Id="rId7" Type="http://schemas.openxmlformats.org/officeDocument/2006/relationships/slide" Target="slides/slide5.xml"/><Relationship Id="rId71" Type="http://schemas.openxmlformats.org/officeDocument/2006/relationships/font" Target="fonts/font14.fntdata"/><Relationship Id="rId92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" name="Google Shape;9;p1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10;p1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deca0f948e_0_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2deca0f948e_0_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83814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2" name="Google Shape;72;p13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13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17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552032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2" name="Google Shape;72;p13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13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21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424347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3" name="Google Shape;63;p4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4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23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87009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deca0f948e_0_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2deca0f948e_0_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11645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2" name="Google Shape;72;p13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13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27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534285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3" name="Google Shape;63;p4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4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29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998592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deca0f948e_0_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2deca0f948e_0_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532359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2" name="Google Shape;72;p13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13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32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321538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2" name="Google Shape;72;p13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13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34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538635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0" name="Google Shape;20;p2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21;p2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2" name="Google Shape;72;p13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13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42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4767999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3" name="Google Shape;63;p4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4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44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6330535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3" name="Google Shape;63;p4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4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45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7466798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deca0f948e_0_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2deca0f948e_0_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278168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2" name="Google Shape;72;p13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13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48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6092882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24" name="Google Shape;324;p10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" name="Google Shape;325;p10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54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0" name="Google Shape;20;p2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21;p2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9" name="Google Shape;119;p18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18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3" name="Google Shape;63;p4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4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3" name="Google Shape;63;p4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4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982884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2" name="Google Shape;72;p13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13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809079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2" name="Google Shape;72;p13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13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734537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3" name="Google Shape;63;p4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4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193378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 userDrawn="1">
  <p:cSld name="DEFAULT">
    <p:bg>
      <p:bgPr>
        <a:solidFill>
          <a:schemeClr val="lt1"/>
        </a:solidFill>
        <a:effectLst/>
      </p:bgPr>
    </p:bg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D7C2357-A398-F04E-8601-68850FDA8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2" y="3985834"/>
            <a:ext cx="15773400" cy="1989137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7" name="Google Shape;13;p1" descr="preencoded.png">
            <a:extLst>
              <a:ext uri="{FF2B5EF4-FFF2-40B4-BE49-F238E27FC236}">
                <a16:creationId xmlns:a16="http://schemas.microsoft.com/office/drawing/2014/main" id="{1C03F223-FD54-6D46-A7D4-F2D474E6DBD2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l="9423" r="3055"/>
          <a:stretch/>
        </p:blipFill>
        <p:spPr>
          <a:xfrm rot="-5400000">
            <a:off x="10763278" y="2762278"/>
            <a:ext cx="10287002" cy="47624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F1E84D-430F-D949-B396-9D2290FB7C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6/28/24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023B83-CC69-EE40-9FA7-EFFF8AE8B7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2" y="9534526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E22F0C-79FE-A847-AEB5-8E4C456FD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6728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E8844-6DE3-A642-BFB3-F078F62D7D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86000" y="1684338"/>
            <a:ext cx="13716000" cy="35814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067DD76-96F5-D34D-A0C4-BA4EC8DF92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000" y="5403851"/>
            <a:ext cx="13716000" cy="24828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39" indent="0" algn="ctr">
              <a:buNone/>
              <a:defRPr sz="1999"/>
            </a:lvl2pPr>
            <a:lvl3pPr marL="914478" indent="0" algn="ctr">
              <a:buNone/>
              <a:defRPr sz="1800"/>
            </a:lvl3pPr>
            <a:lvl4pPr marL="1371719" indent="0" algn="ctr">
              <a:buNone/>
              <a:defRPr sz="1601"/>
            </a:lvl4pPr>
            <a:lvl5pPr marL="1828958" indent="0" algn="ctr">
              <a:buNone/>
              <a:defRPr sz="1601"/>
            </a:lvl5pPr>
            <a:lvl6pPr marL="2286197" indent="0" algn="ctr">
              <a:buNone/>
              <a:defRPr sz="1601"/>
            </a:lvl6pPr>
            <a:lvl7pPr marL="2743437" indent="0" algn="ctr">
              <a:buNone/>
              <a:defRPr sz="1601"/>
            </a:lvl7pPr>
            <a:lvl8pPr marL="3200678" indent="0" algn="ctr">
              <a:buNone/>
              <a:defRPr sz="1601"/>
            </a:lvl8pPr>
            <a:lvl9pPr marL="3657917" indent="0" algn="ctr">
              <a:buNone/>
              <a:defRPr sz="1601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CBA9F6-251E-364C-A293-8CBFA48E18D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6/28/24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7C95DD-98FF-784C-A706-6D3212E7A2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2" y="9534526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244F71-A0C1-5440-879D-3960FF875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8592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8D30C6-D857-D141-8E3F-92BA68121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2" y="547690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3B58F7-932C-2343-96B4-1D2CD273AC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2" y="2738438"/>
            <a:ext cx="15773400" cy="652780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A8F6B0-CF85-5E4E-A169-01F88FFFFD3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6/28/24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332956-30D8-2B44-888D-5A85B7072C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2" y="9534526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114F47-EC58-FD41-BC60-89D831473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3485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DD9D27-7121-8A4E-9A42-9A4892EC3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7776" y="2565401"/>
            <a:ext cx="15773400" cy="4278314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D63D88-14FB-FE4F-A9AA-3913D4AB83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47776" y="6884988"/>
            <a:ext cx="15773400" cy="22494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39" indent="0">
              <a:buNone/>
              <a:defRPr sz="1999">
                <a:solidFill>
                  <a:schemeClr val="tx1">
                    <a:tint val="75000"/>
                  </a:schemeClr>
                </a:solidFill>
              </a:defRPr>
            </a:lvl2pPr>
            <a:lvl3pPr marL="914478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719" indent="0">
              <a:buNone/>
              <a:defRPr sz="1601">
                <a:solidFill>
                  <a:schemeClr val="tx1">
                    <a:tint val="75000"/>
                  </a:schemeClr>
                </a:solidFill>
              </a:defRPr>
            </a:lvl4pPr>
            <a:lvl5pPr marL="1828958" indent="0">
              <a:buNone/>
              <a:defRPr sz="1601">
                <a:solidFill>
                  <a:schemeClr val="tx1">
                    <a:tint val="75000"/>
                  </a:schemeClr>
                </a:solidFill>
              </a:defRPr>
            </a:lvl5pPr>
            <a:lvl6pPr marL="2286197" indent="0">
              <a:buNone/>
              <a:defRPr sz="1601">
                <a:solidFill>
                  <a:schemeClr val="tx1">
                    <a:tint val="75000"/>
                  </a:schemeClr>
                </a:solidFill>
              </a:defRPr>
            </a:lvl6pPr>
            <a:lvl7pPr marL="2743437" indent="0">
              <a:buNone/>
              <a:defRPr sz="1601">
                <a:solidFill>
                  <a:schemeClr val="tx1">
                    <a:tint val="75000"/>
                  </a:schemeClr>
                </a:solidFill>
              </a:defRPr>
            </a:lvl7pPr>
            <a:lvl8pPr marL="3200678" indent="0">
              <a:buNone/>
              <a:defRPr sz="1601">
                <a:solidFill>
                  <a:schemeClr val="tx1">
                    <a:tint val="75000"/>
                  </a:schemeClr>
                </a:solidFill>
              </a:defRPr>
            </a:lvl8pPr>
            <a:lvl9pPr marL="3657917" indent="0">
              <a:buNone/>
              <a:defRPr sz="160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A24FE4-21D9-534D-8283-8F7A321EAED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6/28/24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6C2C2C-6A43-EA47-A633-9665C70599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2" y="9534526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9B43D0-DA90-0440-A494-6524C07C1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9206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F32BD-A73F-1F4C-BF6A-D84CA07C54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2" y="547690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06FFD3-7CAB-3E41-9B7A-07CAAFD6E2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57299" y="2738438"/>
            <a:ext cx="7810501" cy="652780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DB3E55-CF24-8E4C-B841-5212D8B8A1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20200" y="2738438"/>
            <a:ext cx="7810501" cy="652780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98D940-E054-D345-AB26-6333BC26FC7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6/28/24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AE940B-90A0-E345-B19B-9A4F23FBE6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2" y="9534526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253932-6BC1-5B4E-817F-F81A82C05F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355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4B8383-0C8C-864D-BBA2-E0C311E9DB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475" y="547690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7431D3-8C8D-794F-85BB-C47838AF5B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0475" y="2522538"/>
            <a:ext cx="7735889" cy="123507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39" indent="0">
              <a:buNone/>
              <a:defRPr sz="1999" b="1"/>
            </a:lvl2pPr>
            <a:lvl3pPr marL="914478" indent="0">
              <a:buNone/>
              <a:defRPr sz="1800" b="1"/>
            </a:lvl3pPr>
            <a:lvl4pPr marL="1371719" indent="0">
              <a:buNone/>
              <a:defRPr sz="1601" b="1"/>
            </a:lvl4pPr>
            <a:lvl5pPr marL="1828958" indent="0">
              <a:buNone/>
              <a:defRPr sz="1601" b="1"/>
            </a:lvl5pPr>
            <a:lvl6pPr marL="2286197" indent="0">
              <a:buNone/>
              <a:defRPr sz="1601" b="1"/>
            </a:lvl6pPr>
            <a:lvl7pPr marL="2743437" indent="0">
              <a:buNone/>
              <a:defRPr sz="1601" b="1"/>
            </a:lvl7pPr>
            <a:lvl8pPr marL="3200678" indent="0">
              <a:buNone/>
              <a:defRPr sz="1601" b="1"/>
            </a:lvl8pPr>
            <a:lvl9pPr marL="3657917" indent="0">
              <a:buNone/>
              <a:defRPr sz="1601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FB2E71-234C-6F44-9A0F-C50208CB69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60475" y="3757615"/>
            <a:ext cx="7735889" cy="552767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BFE93A6-BFA9-9846-A117-67BE34023B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258301" y="2522538"/>
            <a:ext cx="7775575" cy="123507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39" indent="0">
              <a:buNone/>
              <a:defRPr sz="1999" b="1"/>
            </a:lvl2pPr>
            <a:lvl3pPr marL="914478" indent="0">
              <a:buNone/>
              <a:defRPr sz="1800" b="1"/>
            </a:lvl3pPr>
            <a:lvl4pPr marL="1371719" indent="0">
              <a:buNone/>
              <a:defRPr sz="1601" b="1"/>
            </a:lvl4pPr>
            <a:lvl5pPr marL="1828958" indent="0">
              <a:buNone/>
              <a:defRPr sz="1601" b="1"/>
            </a:lvl5pPr>
            <a:lvl6pPr marL="2286197" indent="0">
              <a:buNone/>
              <a:defRPr sz="1601" b="1"/>
            </a:lvl6pPr>
            <a:lvl7pPr marL="2743437" indent="0">
              <a:buNone/>
              <a:defRPr sz="1601" b="1"/>
            </a:lvl7pPr>
            <a:lvl8pPr marL="3200678" indent="0">
              <a:buNone/>
              <a:defRPr sz="1601" b="1"/>
            </a:lvl8pPr>
            <a:lvl9pPr marL="3657917" indent="0">
              <a:buNone/>
              <a:defRPr sz="1601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F03BE5-1F66-9B45-B1F4-058D9F4E534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9258301" y="3757615"/>
            <a:ext cx="7775575" cy="552767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53AFF5B-2C72-3F41-96C4-D0D978BE780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6/28/24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B4A1276-5059-0944-ABE0-96F12630D0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2" y="9534526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D2914A6-D01E-5C4C-AFE5-301D5B94DE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6424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D4783F-AEFA-CF48-9065-71C3CA1FB1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2" y="547690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50C2BC2-358B-FF46-9B3B-B8C7F7612A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6/28/24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64777F-7C87-F546-BD2F-33729C68D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2" y="9534526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2A4035-59D8-C74C-9572-9EFFEC37E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42277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F1E84D-430F-D949-B396-9D2290FB7C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6/28/24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023B83-CC69-EE40-9FA7-EFFF8AE8B7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2" y="9534526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E22F0C-79FE-A847-AEB5-8E4C456FD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16953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8C076-23D2-C34B-9A09-E50FBA09F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477" y="685800"/>
            <a:ext cx="5897562" cy="2400300"/>
          </a:xfrm>
          <a:prstGeom prst="rect">
            <a:avLst/>
          </a:prstGeom>
        </p:spPr>
        <p:txBody>
          <a:bodyPr anchor="b"/>
          <a:lstStyle>
            <a:lvl1pPr>
              <a:defRPr sz="319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BD3319-31C3-A243-9862-7C11FB7465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5576" y="1481140"/>
            <a:ext cx="9258301" cy="7310438"/>
          </a:xfrm>
          <a:prstGeom prst="rect">
            <a:avLst/>
          </a:prstGeom>
        </p:spPr>
        <p:txBody>
          <a:bodyPr/>
          <a:lstStyle>
            <a:lvl1pPr>
              <a:defRPr sz="3199"/>
            </a:lvl1pPr>
            <a:lvl2pPr>
              <a:defRPr sz="2801"/>
            </a:lvl2pPr>
            <a:lvl3pPr>
              <a:defRPr sz="2400"/>
            </a:lvl3pPr>
            <a:lvl4pPr>
              <a:defRPr sz="1999"/>
            </a:lvl4pPr>
            <a:lvl5pPr>
              <a:defRPr sz="1999"/>
            </a:lvl5pPr>
            <a:lvl6pPr>
              <a:defRPr sz="1999"/>
            </a:lvl6pPr>
            <a:lvl7pPr>
              <a:defRPr sz="1999"/>
            </a:lvl7pPr>
            <a:lvl8pPr>
              <a:defRPr sz="1999"/>
            </a:lvl8pPr>
            <a:lvl9pPr>
              <a:defRPr sz="19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75F747-38A1-C543-A5CB-9EE9CF0BC0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60477" y="3086101"/>
            <a:ext cx="5897562" cy="571817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1"/>
            </a:lvl1pPr>
            <a:lvl2pPr marL="457239" indent="0">
              <a:buNone/>
              <a:defRPr sz="1399"/>
            </a:lvl2pPr>
            <a:lvl3pPr marL="914478" indent="0">
              <a:buNone/>
              <a:defRPr sz="1200"/>
            </a:lvl3pPr>
            <a:lvl4pPr marL="1371719" indent="0">
              <a:buNone/>
              <a:defRPr sz="1001"/>
            </a:lvl4pPr>
            <a:lvl5pPr marL="1828958" indent="0">
              <a:buNone/>
              <a:defRPr sz="1001"/>
            </a:lvl5pPr>
            <a:lvl6pPr marL="2286197" indent="0">
              <a:buNone/>
              <a:defRPr sz="1001"/>
            </a:lvl6pPr>
            <a:lvl7pPr marL="2743437" indent="0">
              <a:buNone/>
              <a:defRPr sz="1001"/>
            </a:lvl7pPr>
            <a:lvl8pPr marL="3200678" indent="0">
              <a:buNone/>
              <a:defRPr sz="1001"/>
            </a:lvl8pPr>
            <a:lvl9pPr marL="3657917" indent="0">
              <a:buNone/>
              <a:defRPr sz="100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0EECC8-D231-3A48-BF82-261D8413651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6/28/24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D8176C-AC5D-C544-BD8A-F179456563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2" y="9534526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EF1F09-5158-6741-B6D6-BE3337AE8E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86882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21A46-8B53-374F-B703-0C3E17F4E3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477" y="685800"/>
            <a:ext cx="5897562" cy="2400300"/>
          </a:xfrm>
          <a:prstGeom prst="rect">
            <a:avLst/>
          </a:prstGeom>
        </p:spPr>
        <p:txBody>
          <a:bodyPr anchor="b"/>
          <a:lstStyle>
            <a:lvl1pPr>
              <a:defRPr sz="319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6880D78-E7ED-CC4E-9B99-D51E8F9AA27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775576" y="1481140"/>
            <a:ext cx="9258301" cy="73104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99"/>
            </a:lvl1pPr>
            <a:lvl2pPr marL="457239" indent="0">
              <a:buNone/>
              <a:defRPr sz="2801"/>
            </a:lvl2pPr>
            <a:lvl3pPr marL="914478" indent="0">
              <a:buNone/>
              <a:defRPr sz="2400"/>
            </a:lvl3pPr>
            <a:lvl4pPr marL="1371719" indent="0">
              <a:buNone/>
              <a:defRPr sz="1999"/>
            </a:lvl4pPr>
            <a:lvl5pPr marL="1828958" indent="0">
              <a:buNone/>
              <a:defRPr sz="1999"/>
            </a:lvl5pPr>
            <a:lvl6pPr marL="2286197" indent="0">
              <a:buNone/>
              <a:defRPr sz="1999"/>
            </a:lvl6pPr>
            <a:lvl7pPr marL="2743437" indent="0">
              <a:buNone/>
              <a:defRPr sz="1999"/>
            </a:lvl7pPr>
            <a:lvl8pPr marL="3200678" indent="0">
              <a:buNone/>
              <a:defRPr sz="1999"/>
            </a:lvl8pPr>
            <a:lvl9pPr marL="3657917" indent="0">
              <a:buNone/>
              <a:defRPr sz="1999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C5AF83-E66E-6045-AF69-50691D97EA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60477" y="3086101"/>
            <a:ext cx="5897562" cy="571817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1"/>
            </a:lvl1pPr>
            <a:lvl2pPr marL="457239" indent="0">
              <a:buNone/>
              <a:defRPr sz="1399"/>
            </a:lvl2pPr>
            <a:lvl3pPr marL="914478" indent="0">
              <a:buNone/>
              <a:defRPr sz="1200"/>
            </a:lvl3pPr>
            <a:lvl4pPr marL="1371719" indent="0">
              <a:buNone/>
              <a:defRPr sz="1001"/>
            </a:lvl4pPr>
            <a:lvl5pPr marL="1828958" indent="0">
              <a:buNone/>
              <a:defRPr sz="1001"/>
            </a:lvl5pPr>
            <a:lvl6pPr marL="2286197" indent="0">
              <a:buNone/>
              <a:defRPr sz="1001"/>
            </a:lvl6pPr>
            <a:lvl7pPr marL="2743437" indent="0">
              <a:buNone/>
              <a:defRPr sz="1001"/>
            </a:lvl7pPr>
            <a:lvl8pPr marL="3200678" indent="0">
              <a:buNone/>
              <a:defRPr sz="1001"/>
            </a:lvl8pPr>
            <a:lvl9pPr marL="3657917" indent="0">
              <a:buNone/>
              <a:defRPr sz="100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0CC424-0263-754F-9655-A43F693C436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6/28/24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D44414-40BA-7D42-B8E1-C30F9FE3F4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2" y="9534526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75D3E6-22E8-F245-9843-81145633E7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1511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 preserve="1" userDrawn="1">
  <p:cSld name="1_DEFAULT">
    <p:bg>
      <p:bgPr>
        <a:solidFill>
          <a:schemeClr val="lt1"/>
        </a:solidFill>
        <a:effectLst/>
      </p:bgPr>
    </p:bg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13;p1" descr="preencoded.png">
            <a:extLst>
              <a:ext uri="{FF2B5EF4-FFF2-40B4-BE49-F238E27FC236}">
                <a16:creationId xmlns:a16="http://schemas.microsoft.com/office/drawing/2014/main" id="{1C03F223-FD54-6D46-A7D4-F2D474E6DBD2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l="9423" r="3055"/>
          <a:stretch/>
        </p:blipFill>
        <p:spPr>
          <a:xfrm rot="-5400000">
            <a:off x="10763278" y="2762278"/>
            <a:ext cx="10287002" cy="476244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7638927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577C06-DA5C-6A44-9E0A-0057724357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2" y="547690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DC7E9C1-9547-2745-AB3C-8CDEE6C414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257302" y="2738438"/>
            <a:ext cx="15773400" cy="6527801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34DFC5-44A9-3041-AAEF-151F5B78144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6/28/24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D94CAD-EF6D-B640-BBD3-6B30E24C69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2" y="9534526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3AEE4A-6347-A147-8BD6-F010552FF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97841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E8A54A4-2571-754B-A121-0447CA9F0B2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3087350" y="547688"/>
            <a:ext cx="3943350" cy="8718551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8E194E-1314-F64B-9826-D65ECA812F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257299" y="547688"/>
            <a:ext cx="11677650" cy="8718551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FBE17B-D853-134F-8529-60C5981B621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6/28/24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98BC1C-BD5B-1748-A5DE-1781254563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2" y="9534526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FCF8A1-A68E-E343-AD9C-43E6CDF86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22078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 userDrawn="1">
  <p:cSld name="DEFAULT">
    <p:bg>
      <p:bgPr>
        <a:solidFill>
          <a:schemeClr val="lt1"/>
        </a:solidFill>
        <a:effectLst/>
      </p:bgPr>
    </p:bg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D7C2357-A398-F04E-8601-68850FDA8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2" y="3985834"/>
            <a:ext cx="15773400" cy="1989137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7" name="Google Shape;13;p1" descr="preencoded.png">
            <a:extLst>
              <a:ext uri="{FF2B5EF4-FFF2-40B4-BE49-F238E27FC236}">
                <a16:creationId xmlns:a16="http://schemas.microsoft.com/office/drawing/2014/main" id="{1C03F223-FD54-6D46-A7D4-F2D474E6DBD2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l="9423" r="3055"/>
          <a:stretch/>
        </p:blipFill>
        <p:spPr>
          <a:xfrm rot="-5400000">
            <a:off x="10763278" y="2762278"/>
            <a:ext cx="10287002" cy="476244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518655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 preserve="1" userDrawn="1">
  <p:cSld name="1_DEFAULT">
    <p:bg>
      <p:bgPr>
        <a:solidFill>
          <a:schemeClr val="lt1"/>
        </a:solidFill>
        <a:effectLst/>
      </p:bgPr>
    </p:bg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D7C2357-A398-F04E-8601-68850FDA8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2" y="3985834"/>
            <a:ext cx="15773400" cy="1989137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3" name="Google Shape;122;p18" descr="preencoded.png">
            <a:extLst>
              <a:ext uri="{FF2B5EF4-FFF2-40B4-BE49-F238E27FC236}">
                <a16:creationId xmlns:a16="http://schemas.microsoft.com/office/drawing/2014/main" id="{6C12E8A3-C5D5-F146-8627-2E4799A4440E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11506191" y="5305425"/>
            <a:ext cx="6781809" cy="49815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332156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 preserve="1" userDrawn="1">
  <p:cSld name="1_DEFAULT">
    <p:bg>
      <p:bgPr>
        <a:solidFill>
          <a:schemeClr val="lt1"/>
        </a:solidFill>
        <a:effectLst/>
      </p:bgPr>
    </p:bg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122;p18" descr="preencoded.png">
            <a:extLst>
              <a:ext uri="{FF2B5EF4-FFF2-40B4-BE49-F238E27FC236}">
                <a16:creationId xmlns:a16="http://schemas.microsoft.com/office/drawing/2014/main" id="{6C12E8A3-C5D5-F146-8627-2E4799A4440E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11506191" y="5305425"/>
            <a:ext cx="6781809" cy="49815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282826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 preserve="1" userDrawn="1">
  <p:cSld name="1_DEFAULT">
    <p:bg>
      <p:bgPr>
        <a:solidFill>
          <a:schemeClr val="lt1"/>
        </a:solidFill>
        <a:effectLst/>
      </p:bgPr>
    </p:bg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122;p18" descr="preencoded.png">
            <a:extLst>
              <a:ext uri="{FF2B5EF4-FFF2-40B4-BE49-F238E27FC236}">
                <a16:creationId xmlns:a16="http://schemas.microsoft.com/office/drawing/2014/main" id="{6C12E8A3-C5D5-F146-8627-2E4799A4440E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11506191" y="5305425"/>
            <a:ext cx="6781809" cy="49815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B139911-9F02-054D-BA87-5F10BED1B1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90"/>
            <a:ext cx="13702285" cy="1989137"/>
          </a:xfrm>
          <a:prstGeom prst="rect">
            <a:avLst/>
          </a:prstGeom>
        </p:spPr>
        <p:txBody>
          <a:bodyPr/>
          <a:lstStyle>
            <a:lvl1pPr>
              <a:defRPr sz="6401" b="1">
                <a:latin typeface="Corbel" panose="020B0503020204020204" pitchFamily="34" charset="0"/>
                <a:cs typeface="Calibri" panose="020F0502020204030204" pitchFamily="34" charset="0"/>
              </a:defRPr>
            </a:lvl1pPr>
          </a:lstStyle>
          <a:p>
            <a:pPr marL="0" marR="0" lvl="0" indent="0" algn="l" defTabSz="9144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52384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Заголовок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1001101" y="661448"/>
            <a:ext cx="17041200" cy="219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773676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Разделительный слайд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>
            <a:spLocks noGrp="1"/>
          </p:cNvSpPr>
          <p:nvPr>
            <p:ph type="sldNum" idx="12"/>
          </p:nvPr>
        </p:nvSpPr>
        <p:spPr>
          <a:xfrm>
            <a:off x="16944917" y="9326435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9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9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9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9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9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9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9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9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9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ru-RU" smtClean="0"/>
              <a:pPr/>
              <a:t>‹#›</a:t>
            </a:fld>
            <a:endParaRPr lang="ru-RU"/>
          </a:p>
        </p:txBody>
      </p:sp>
      <p:pic>
        <p:nvPicPr>
          <p:cNvPr id="29" name="Google Shape;29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7"/>
          <p:cNvSpPr txBox="1">
            <a:spLocks noGrp="1"/>
          </p:cNvSpPr>
          <p:nvPr>
            <p:ph type="title"/>
          </p:nvPr>
        </p:nvSpPr>
        <p:spPr>
          <a:xfrm>
            <a:off x="1302850" y="792788"/>
            <a:ext cx="15412200" cy="81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9201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10001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10001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10001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10001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10001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10001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10001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10001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906033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1001101" y="661448"/>
            <a:ext cx="17041200" cy="219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1001101" y="2852939"/>
            <a:ext cx="17041200" cy="683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914478" lvl="0" indent="-647756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500"/>
              <a:buChar char="●"/>
              <a:defRPr sz="3000"/>
            </a:lvl1pPr>
            <a:lvl2pPr marL="1828958" lvl="1" indent="-622354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300"/>
              <a:buChar char="○"/>
              <a:defRPr sz="2599"/>
            </a:lvl2pPr>
            <a:lvl3pPr marL="2743437" lvl="2" indent="-622354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300"/>
              <a:buChar char="■"/>
              <a:defRPr sz="2599"/>
            </a:lvl3pPr>
            <a:lvl4pPr marL="3657917" lvl="3" indent="-622354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300"/>
              <a:buChar char="●"/>
              <a:defRPr sz="2599"/>
            </a:lvl4pPr>
            <a:lvl5pPr marL="4572395" lvl="4" indent="-622354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2599"/>
            </a:lvl5pPr>
            <a:lvl6pPr marL="5486875" lvl="5" indent="-622354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300"/>
              <a:buChar char="■"/>
              <a:defRPr sz="2599"/>
            </a:lvl6pPr>
            <a:lvl7pPr marL="6401353" lvl="6" indent="-622354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300"/>
              <a:buChar char="●"/>
              <a:defRPr sz="2599"/>
            </a:lvl7pPr>
            <a:lvl8pPr marL="7315833" lvl="7" indent="-622354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300"/>
              <a:buChar char="○"/>
              <a:defRPr sz="2599"/>
            </a:lvl8pPr>
            <a:lvl9pPr marL="8230312" lvl="8" indent="-622354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300"/>
              <a:buChar char="■"/>
              <a:defRPr sz="2599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ldNum" idx="12"/>
          </p:nvPr>
        </p:nvSpPr>
        <p:spPr>
          <a:xfrm>
            <a:off x="16944917" y="9326435"/>
            <a:ext cx="1097400" cy="78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algn="r"/>
            <a:fld id="{00000000-1234-1234-1234-123412341234}" type="slidenum">
              <a:rPr lang="ru" smtClean="0"/>
              <a:pPr algn="r"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32046492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201" b="1" i="0">
                <a:solidFill>
                  <a:schemeClr val="tx1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6/28/24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830387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22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5" Type="http://schemas.openxmlformats.org/officeDocument/2006/relationships/image" Target="../media/image6.png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image" Target="../media/image5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15;p1" descr="preencoded.png">
            <a:extLst>
              <a:ext uri="{FF2B5EF4-FFF2-40B4-BE49-F238E27FC236}">
                <a16:creationId xmlns:a16="http://schemas.microsoft.com/office/drawing/2014/main" id="{8B5ACD45-9A1C-3E42-878E-049B6B697915}"/>
              </a:ext>
            </a:extLst>
          </p:cNvPr>
          <p:cNvPicPr preferRelativeResize="0"/>
          <p:nvPr userDrawn="1"/>
        </p:nvPicPr>
        <p:blipFill rotWithShape="1">
          <a:blip r:embed="rId12">
            <a:alphaModFix/>
          </a:blip>
          <a:srcRect/>
          <a:stretch/>
        </p:blipFill>
        <p:spPr>
          <a:xfrm>
            <a:off x="15059025" y="952501"/>
            <a:ext cx="2276478" cy="973151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63" r:id="rId2"/>
    <p:sldLayoutId id="2147483662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5;p13" descr="preencoded.png">
            <a:extLst>
              <a:ext uri="{FF2B5EF4-FFF2-40B4-BE49-F238E27FC236}">
                <a16:creationId xmlns:a16="http://schemas.microsoft.com/office/drawing/2014/main" id="{D0F8CD98-5559-5749-BF01-6561D2409A7C}"/>
              </a:ext>
            </a:extLst>
          </p:cNvPr>
          <p:cNvPicPr preferRelativeResize="0"/>
          <p:nvPr userDrawn="1"/>
        </p:nvPicPr>
        <p:blipFill rotWithShape="1">
          <a:blip r:embed="rId14">
            <a:alphaModFix/>
          </a:blip>
          <a:srcRect/>
          <a:stretch/>
        </p:blipFill>
        <p:spPr>
          <a:xfrm>
            <a:off x="3" y="0"/>
            <a:ext cx="18287998" cy="10287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" name="Google Shape;79;p13">
            <a:extLst>
              <a:ext uri="{FF2B5EF4-FFF2-40B4-BE49-F238E27FC236}">
                <a16:creationId xmlns:a16="http://schemas.microsoft.com/office/drawing/2014/main" id="{FF522BD4-70E7-7C43-8BC7-45BC2B01A39A}"/>
              </a:ext>
            </a:extLst>
          </p:cNvPr>
          <p:cNvCxnSpPr/>
          <p:nvPr userDrawn="1"/>
        </p:nvCxnSpPr>
        <p:spPr>
          <a:xfrm>
            <a:off x="4219074" y="0"/>
            <a:ext cx="0" cy="5422232"/>
          </a:xfrm>
          <a:prstGeom prst="straightConnector1">
            <a:avLst/>
          </a:prstGeom>
          <a:noFill/>
          <a:ln w="635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" name="Google Shape;80;p13" descr="preencoded.png">
            <a:extLst>
              <a:ext uri="{FF2B5EF4-FFF2-40B4-BE49-F238E27FC236}">
                <a16:creationId xmlns:a16="http://schemas.microsoft.com/office/drawing/2014/main" id="{D5CCD490-B9D0-ED40-8661-3DB15EBC52EE}"/>
              </a:ext>
            </a:extLst>
          </p:cNvPr>
          <p:cNvPicPr preferRelativeResize="0"/>
          <p:nvPr userDrawn="1"/>
        </p:nvPicPr>
        <p:blipFill rotWithShape="1">
          <a:blip r:embed="rId15">
            <a:alphaModFix/>
          </a:blip>
          <a:srcRect/>
          <a:stretch/>
        </p:blipFill>
        <p:spPr>
          <a:xfrm>
            <a:off x="15361065" y="930995"/>
            <a:ext cx="2276478" cy="973151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itle Placeholder 11">
            <a:extLst>
              <a:ext uri="{FF2B5EF4-FFF2-40B4-BE49-F238E27FC236}">
                <a16:creationId xmlns:a16="http://schemas.microsoft.com/office/drawing/2014/main" id="{0CF33BD7-3AC7-8340-A40F-01790ED8BA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1749" y="2582582"/>
            <a:ext cx="8179307" cy="19891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35920801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71" r:id="rId12"/>
  </p:sldLayoutIdLst>
  <p:txStyles>
    <p:titleStyle>
      <a:lvl1pPr algn="l" defTabSz="914478" rtl="0" eaLnBrk="1" latinLnBrk="0" hangingPunct="1">
        <a:lnSpc>
          <a:spcPct val="90000"/>
        </a:lnSpc>
        <a:spcBef>
          <a:spcPct val="0"/>
        </a:spcBef>
        <a:buNone/>
        <a:defRPr sz="9600" b="1" kern="1200">
          <a:solidFill>
            <a:schemeClr val="bg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20" indent="-228620" algn="l" defTabSz="914478" rtl="0" eaLnBrk="1" latinLnBrk="0" hangingPunct="1">
        <a:lnSpc>
          <a:spcPct val="90000"/>
        </a:lnSpc>
        <a:spcBef>
          <a:spcPts val="1001"/>
        </a:spcBef>
        <a:buFont typeface="Arial" panose="020B0604020202020204" pitchFamily="34" charset="0"/>
        <a:buChar char="•"/>
        <a:defRPr sz="2801" kern="1200">
          <a:solidFill>
            <a:schemeClr val="tx1"/>
          </a:solidFill>
          <a:latin typeface="+mn-lt"/>
          <a:ea typeface="+mn-ea"/>
          <a:cs typeface="+mn-cs"/>
        </a:defRPr>
      </a:lvl1pPr>
      <a:lvl2pPr marL="685860" indent="-228620" algn="l" defTabSz="9144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99" indent="-228620" algn="l" defTabSz="9144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3pPr>
      <a:lvl4pPr marL="1600338" indent="-228620" algn="l" defTabSz="9144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579" indent="-228620" algn="l" defTabSz="9144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818" indent="-228620" algn="l" defTabSz="9144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057" indent="-228620" algn="l" defTabSz="9144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296" indent="-228620" algn="l" defTabSz="9144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537" indent="-228620" algn="l" defTabSz="9144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TR"/>
      </a:defPPr>
      <a:lvl1pPr marL="0" algn="l" defTabSz="9144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39" algn="l" defTabSz="9144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78" algn="l" defTabSz="9144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719" algn="l" defTabSz="9144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958" algn="l" defTabSz="9144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197" algn="l" defTabSz="9144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437" algn="l" defTabSz="9144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678" algn="l" defTabSz="9144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917" algn="l" defTabSz="9144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5.jp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5.jp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8.png"/><Relationship Id="rId9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jp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https://confirmed-baron-2e5.notion.site/Git-GitHub-Pro-57f9d509cbb3409d9e156df213b44c4a" TargetMode="External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5.jpg"/><Relationship Id="rId5" Type="http://schemas.openxmlformats.org/officeDocument/2006/relationships/image" Target="../media/image24.jpeg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1" descr="preencoded.png"/>
          <p:cNvPicPr preferRelativeResize="0"/>
          <p:nvPr/>
        </p:nvPicPr>
        <p:blipFill rotWithShape="1">
          <a:blip r:embed="rId3">
            <a:alphaModFix/>
          </a:blip>
          <a:srcRect l="9423" r="3055"/>
          <a:stretch/>
        </p:blipFill>
        <p:spPr>
          <a:xfrm rot="-5400000">
            <a:off x="10763278" y="2762278"/>
            <a:ext cx="10287002" cy="47624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1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059025" y="952501"/>
            <a:ext cx="2276478" cy="97315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CADD1C19-686B-0543-BDF0-B5CDF194A7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2" y="4117188"/>
            <a:ext cx="15773400" cy="2904100"/>
          </a:xfrm>
        </p:spPr>
        <p:txBody>
          <a:bodyPr/>
          <a:lstStyle/>
          <a:p>
            <a:r>
              <a:rPr lang="en-US" sz="9600" b="1" dirty="0">
                <a:solidFill>
                  <a:srgbClr val="0E0E0E"/>
                </a:solidFill>
                <a:latin typeface="Inter"/>
                <a:ea typeface="Inter"/>
                <a:sym typeface="Inter"/>
              </a:rPr>
              <a:t>Git</a:t>
            </a:r>
            <a:br>
              <a:rPr lang="ru-RU" sz="9600" b="1" dirty="0">
                <a:solidFill>
                  <a:srgbClr val="0E0E0E"/>
                </a:solidFill>
                <a:latin typeface="Inter"/>
                <a:ea typeface="Inter"/>
                <a:sym typeface="Inter"/>
              </a:rPr>
            </a:br>
            <a:r>
              <a:rPr lang="ru-RU" sz="4800" b="1" dirty="0">
                <a:solidFill>
                  <a:srgbClr val="0E0E0E"/>
                </a:solidFill>
                <a:latin typeface="Inter"/>
                <a:ea typeface="Inter"/>
                <a:sym typeface="Inter"/>
              </a:rPr>
              <a:t>Основы</a:t>
            </a:r>
            <a:r>
              <a:rPr lang="en-US" sz="4800" b="1" dirty="0">
                <a:solidFill>
                  <a:srgbClr val="0E0E0E"/>
                </a:solidFill>
                <a:latin typeface="Inter"/>
                <a:ea typeface="Inter"/>
                <a:sym typeface="Inter"/>
              </a:rPr>
              <a:t> </a:t>
            </a:r>
            <a:r>
              <a:rPr lang="ru-RU" sz="4800" b="1" dirty="0">
                <a:solidFill>
                  <a:srgbClr val="0E0E0E"/>
                </a:solidFill>
                <a:latin typeface="Inter"/>
                <a:ea typeface="Inter"/>
                <a:sym typeface="Inter"/>
              </a:rPr>
              <a:t>ветвления</a:t>
            </a:r>
            <a:endParaRPr lang="en-US" sz="4800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55E87C9-0EE4-434F-9490-049DAC312762}"/>
              </a:ext>
            </a:extLst>
          </p:cNvPr>
          <p:cNvSpPr/>
          <p:nvPr/>
        </p:nvSpPr>
        <p:spPr>
          <a:xfrm>
            <a:off x="1110344" y="952500"/>
            <a:ext cx="4210050" cy="529200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Introduction. Lesson 4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DB4543-ED0D-744D-A1EE-72B3CB4F6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</a:t>
            </a:r>
            <a:r>
              <a:rPr lang="ru-RU" dirty="0"/>
              <a:t> – базовые команды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A70536E-A478-2D48-AEFA-4A0287372E1A}"/>
              </a:ext>
            </a:extLst>
          </p:cNvPr>
          <p:cNvSpPr txBox="1"/>
          <p:nvPr/>
        </p:nvSpPr>
        <p:spPr>
          <a:xfrm>
            <a:off x="1257300" y="2282734"/>
            <a:ext cx="16442871" cy="3153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 branch</a:t>
            </a:r>
            <a:r>
              <a:rPr lang="ru-RU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2400" dirty="0">
                <a:solidFill>
                  <a:schemeClr val="tx1"/>
                </a:solidFill>
                <a:latin typeface="+mn-lt"/>
              </a:rPr>
              <a:t>–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 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посмотреть локальные ветки</a:t>
            </a:r>
            <a:endParaRPr lang="en-US" sz="2400" dirty="0">
              <a:solidFill>
                <a:schemeClr val="tx1"/>
              </a:solidFill>
              <a:latin typeface="+mn-lt"/>
              <a:cs typeface="Courier New" panose="02070309020205020404" pitchFamily="49" charset="0"/>
            </a:endParaRPr>
          </a:p>
          <a:p>
            <a:pPr>
              <a:lnSpc>
                <a:spcPct val="12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 branch –r</a:t>
            </a:r>
            <a:r>
              <a:rPr lang="ru-RU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2400" dirty="0">
                <a:solidFill>
                  <a:schemeClr val="tx1"/>
                </a:solidFill>
                <a:latin typeface="+mn-lt"/>
              </a:rPr>
              <a:t>–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 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посмотреть удаленные (расположенные на сервере) ветки</a:t>
            </a:r>
            <a:endParaRPr lang="en-US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2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 branch –all</a:t>
            </a:r>
            <a:r>
              <a:rPr lang="ru-RU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2400" dirty="0">
                <a:solidFill>
                  <a:schemeClr val="tx1"/>
                </a:solidFill>
                <a:latin typeface="+mn-lt"/>
              </a:rPr>
              <a:t>–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 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посмотреть все ветки (и локальные и удаленные)</a:t>
            </a:r>
            <a:endParaRPr lang="en-US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2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 checkout &lt;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branch_name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ru-RU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2400" dirty="0">
                <a:solidFill>
                  <a:schemeClr val="tx1"/>
                </a:solidFill>
                <a:latin typeface="+mn-lt"/>
              </a:rPr>
              <a:t>–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 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переключиться на ветку</a:t>
            </a:r>
            <a:endParaRPr lang="en-US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2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 checkout –n &lt;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new_branch_name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ru-RU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2400" dirty="0">
                <a:solidFill>
                  <a:schemeClr val="tx1"/>
                </a:solidFill>
                <a:latin typeface="+mn-lt"/>
              </a:rPr>
              <a:t>–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 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создать новую  ветку и переключиться на нее</a:t>
            </a:r>
            <a:endParaRPr lang="en-US" sz="2400" dirty="0">
              <a:solidFill>
                <a:schemeClr val="tx1"/>
              </a:solidFill>
              <a:latin typeface="+mn-lt"/>
              <a:cs typeface="Courier New" panose="02070309020205020404" pitchFamily="49" charset="0"/>
            </a:endParaRPr>
          </a:p>
          <a:p>
            <a:pPr>
              <a:lnSpc>
                <a:spcPct val="12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 branch –no-merged </a:t>
            </a:r>
            <a:r>
              <a:rPr lang="ru-RU" sz="2400" dirty="0">
                <a:solidFill>
                  <a:schemeClr val="tx1"/>
                </a:solidFill>
                <a:latin typeface="+mn-lt"/>
              </a:rPr>
              <a:t>–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 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посмотреть какие ветки содержат не слитые с текущей изменения</a:t>
            </a:r>
            <a:endParaRPr lang="ru-RU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2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 branch -d &lt;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branch_name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ru-RU" sz="2400" dirty="0">
                <a:solidFill>
                  <a:schemeClr val="tx1"/>
                </a:solidFill>
                <a:latin typeface="+mn-lt"/>
              </a:rPr>
              <a:t>–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 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 удалить ветку</a:t>
            </a:r>
            <a:endParaRPr lang="en-US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76827D-462F-7240-AF90-DDB7A29D18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471" y="5436674"/>
            <a:ext cx="8131765" cy="4680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33B6C29-037E-6646-A592-A08FE78481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0103" y="5020334"/>
            <a:ext cx="7667897" cy="5271679"/>
          </a:xfrm>
          <a:prstGeom prst="rect">
            <a:avLst/>
          </a:prstGeom>
        </p:spPr>
      </p:pic>
      <p:sp>
        <p:nvSpPr>
          <p:cNvPr id="6" name="Notched Right Arrow 5">
            <a:extLst>
              <a:ext uri="{FF2B5EF4-FFF2-40B4-BE49-F238E27FC236}">
                <a16:creationId xmlns:a16="http://schemas.microsoft.com/office/drawing/2014/main" id="{F7564A3A-6E4D-1E45-B594-4A0F83871230}"/>
              </a:ext>
            </a:extLst>
          </p:cNvPr>
          <p:cNvSpPr/>
          <p:nvPr/>
        </p:nvSpPr>
        <p:spPr>
          <a:xfrm>
            <a:off x="9251633" y="7250676"/>
            <a:ext cx="1133337" cy="810994"/>
          </a:xfrm>
          <a:custGeom>
            <a:avLst/>
            <a:gdLst>
              <a:gd name="connsiteX0" fmla="*/ 0 w 1133337"/>
              <a:gd name="connsiteY0" fmla="*/ 202749 h 810994"/>
              <a:gd name="connsiteX1" fmla="*/ 727840 w 1133337"/>
              <a:gd name="connsiteY1" fmla="*/ 202749 h 810994"/>
              <a:gd name="connsiteX2" fmla="*/ 727840 w 1133337"/>
              <a:gd name="connsiteY2" fmla="*/ 0 h 810994"/>
              <a:gd name="connsiteX3" fmla="*/ 1133337 w 1133337"/>
              <a:gd name="connsiteY3" fmla="*/ 405497 h 810994"/>
              <a:gd name="connsiteX4" fmla="*/ 727840 w 1133337"/>
              <a:gd name="connsiteY4" fmla="*/ 810994 h 810994"/>
              <a:gd name="connsiteX5" fmla="*/ 727840 w 1133337"/>
              <a:gd name="connsiteY5" fmla="*/ 608246 h 810994"/>
              <a:gd name="connsiteX6" fmla="*/ 0 w 1133337"/>
              <a:gd name="connsiteY6" fmla="*/ 608246 h 810994"/>
              <a:gd name="connsiteX7" fmla="*/ 202749 w 1133337"/>
              <a:gd name="connsiteY7" fmla="*/ 405497 h 810994"/>
              <a:gd name="connsiteX8" fmla="*/ 0 w 1133337"/>
              <a:gd name="connsiteY8" fmla="*/ 202749 h 810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33337" h="810994" extrusionOk="0">
                <a:moveTo>
                  <a:pt x="0" y="202749"/>
                </a:moveTo>
                <a:cubicBezTo>
                  <a:pt x="250585" y="266231"/>
                  <a:pt x="548284" y="232913"/>
                  <a:pt x="727840" y="202749"/>
                </a:cubicBezTo>
                <a:cubicBezTo>
                  <a:pt x="744991" y="139997"/>
                  <a:pt x="728620" y="35212"/>
                  <a:pt x="727840" y="0"/>
                </a:cubicBezTo>
                <a:cubicBezTo>
                  <a:pt x="856865" y="93110"/>
                  <a:pt x="981242" y="245756"/>
                  <a:pt x="1133337" y="405497"/>
                </a:cubicBezTo>
                <a:cubicBezTo>
                  <a:pt x="951687" y="578287"/>
                  <a:pt x="797098" y="684219"/>
                  <a:pt x="727840" y="810994"/>
                </a:cubicBezTo>
                <a:cubicBezTo>
                  <a:pt x="739117" y="766062"/>
                  <a:pt x="737752" y="704097"/>
                  <a:pt x="727840" y="608246"/>
                </a:cubicBezTo>
                <a:cubicBezTo>
                  <a:pt x="528023" y="597247"/>
                  <a:pt x="135738" y="629588"/>
                  <a:pt x="0" y="608246"/>
                </a:cubicBezTo>
                <a:cubicBezTo>
                  <a:pt x="67853" y="524758"/>
                  <a:pt x="145397" y="455772"/>
                  <a:pt x="202749" y="405497"/>
                </a:cubicBezTo>
                <a:cubicBezTo>
                  <a:pt x="156561" y="336490"/>
                  <a:pt x="75695" y="251177"/>
                  <a:pt x="0" y="202749"/>
                </a:cubicBezTo>
                <a:close/>
              </a:path>
            </a:pathLst>
          </a:custGeom>
          <a:noFill/>
          <a:ln>
            <a:solidFill>
              <a:schemeClr val="accent2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notchedRightArrow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A5FC331-2079-9646-AF21-8F508424574D}"/>
              </a:ext>
            </a:extLst>
          </p:cNvPr>
          <p:cNvSpPr/>
          <p:nvPr/>
        </p:nvSpPr>
        <p:spPr>
          <a:xfrm>
            <a:off x="1500189" y="9286875"/>
            <a:ext cx="1085850" cy="257175"/>
          </a:xfrm>
          <a:prstGeom prst="rect">
            <a:avLst/>
          </a:prstGeom>
          <a:solidFill>
            <a:srgbClr val="FFF5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99BB8C0-FB40-5543-B0B5-01C89814CEA1}"/>
              </a:ext>
            </a:extLst>
          </p:cNvPr>
          <p:cNvSpPr/>
          <p:nvPr/>
        </p:nvSpPr>
        <p:spPr>
          <a:xfrm>
            <a:off x="11515725" y="9158287"/>
            <a:ext cx="1085850" cy="257175"/>
          </a:xfrm>
          <a:prstGeom prst="rect">
            <a:avLst/>
          </a:prstGeom>
          <a:solidFill>
            <a:srgbClr val="FFF5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4132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EEF10-5BF4-CC43-A292-4B076BDBA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Live-coding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DD0F4F-D153-6541-9CE6-83CC0883C9B4}"/>
              </a:ext>
            </a:extLst>
          </p:cNvPr>
          <p:cNvSpPr txBox="1"/>
          <p:nvPr/>
        </p:nvSpPr>
        <p:spPr>
          <a:xfrm>
            <a:off x="1257300" y="2713809"/>
            <a:ext cx="12981214" cy="4455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ru-RU" sz="2400" dirty="0">
                <a:solidFill>
                  <a:schemeClr val="tx1"/>
                </a:solidFill>
                <a:latin typeface="+mn-lt"/>
              </a:rPr>
              <a:t>Посмотреть какие ветки есть локально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ru-RU" sz="2400" dirty="0">
                <a:solidFill>
                  <a:schemeClr val="tx1"/>
                </a:solidFill>
                <a:latin typeface="+mn-lt"/>
              </a:rPr>
              <a:t>Посмотреть какие ветки есть на сервере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ru-RU" sz="2400" dirty="0">
                <a:solidFill>
                  <a:schemeClr val="tx1"/>
                </a:solidFill>
                <a:latin typeface="+mn-lt"/>
              </a:rPr>
              <a:t>Создать новую ветку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ru-RU" sz="2400" dirty="0">
                <a:solidFill>
                  <a:schemeClr val="tx1"/>
                </a:solidFill>
                <a:latin typeface="+mn-lt"/>
              </a:rPr>
              <a:t>Переключиться на новую ветку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ru-RU" sz="2400" dirty="0">
                <a:solidFill>
                  <a:schemeClr val="tx1"/>
                </a:solidFill>
                <a:latin typeface="+mn-lt"/>
              </a:rPr>
              <a:t>Переключиться обратно на ветку 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main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ru-RU" sz="2400" dirty="0">
                <a:solidFill>
                  <a:schemeClr val="tx1"/>
                </a:solidFill>
                <a:latin typeface="+mn-lt"/>
              </a:rPr>
              <a:t>Создать и сразу переключиться на новую ветку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ru-RU" sz="2400" dirty="0">
                <a:solidFill>
                  <a:schemeClr val="tx1"/>
                </a:solidFill>
                <a:latin typeface="+mn-lt"/>
              </a:rPr>
              <a:t>Вернуться обратно на ветку 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main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ru-RU" sz="2400" dirty="0">
                <a:solidFill>
                  <a:schemeClr val="tx1"/>
                </a:solidFill>
                <a:latin typeface="+mn-lt"/>
              </a:rPr>
              <a:t>Удалить предыдущую ветку</a:t>
            </a:r>
          </a:p>
        </p:txBody>
      </p:sp>
    </p:spTree>
    <p:extLst>
      <p:ext uri="{BB962C8B-B14F-4D97-AF65-F5344CB8AC3E}">
        <p14:creationId xmlns:p14="http://schemas.microsoft.com/office/powerpoint/2010/main" val="34844574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/>
          <p:nvPr/>
        </p:nvSpPr>
        <p:spPr>
          <a:xfrm>
            <a:off x="4990698" y="2536027"/>
            <a:ext cx="11612880" cy="4598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90000"/>
              </a:lnSpc>
              <a:buSzPts val="8625"/>
            </a:pPr>
            <a:r>
              <a:rPr lang="ru-RU" sz="8601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Практика</a:t>
            </a:r>
            <a:endParaRPr lang="en-US" sz="8601" b="1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>
              <a:lnSpc>
                <a:spcPct val="90000"/>
              </a:lnSpc>
              <a:buSzPts val="8625"/>
            </a:pPr>
            <a:endParaRPr lang="en-US" sz="8601" b="1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>
              <a:lnSpc>
                <a:spcPct val="90000"/>
              </a:lnSpc>
              <a:buSzPts val="8625"/>
            </a:pPr>
            <a:r>
              <a:rPr lang="en-US" sz="66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Git</a:t>
            </a:r>
            <a:endParaRPr lang="ru-RU" sz="6600" b="1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>
              <a:lnSpc>
                <a:spcPct val="90000"/>
              </a:lnSpc>
              <a:buSzPts val="8625"/>
            </a:pPr>
            <a:endParaRPr lang="ru-RU" sz="6600" b="1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>
              <a:lnSpc>
                <a:spcPct val="90000"/>
              </a:lnSpc>
              <a:buSzPts val="8625"/>
            </a:pPr>
            <a:r>
              <a:rPr lang="ru-RU" sz="60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Работа в сессионном зале</a:t>
            </a:r>
          </a:p>
        </p:txBody>
      </p:sp>
    </p:spTree>
    <p:extLst>
      <p:ext uri="{BB962C8B-B14F-4D97-AF65-F5344CB8AC3E}">
        <p14:creationId xmlns:p14="http://schemas.microsoft.com/office/powerpoint/2010/main" val="42010870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EEF10-5BF4-CC43-A292-4B076BDBA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Задание в сессионном зале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DD0F4F-D153-6541-9CE6-83CC0883C9B4}"/>
              </a:ext>
            </a:extLst>
          </p:cNvPr>
          <p:cNvSpPr txBox="1"/>
          <p:nvPr/>
        </p:nvSpPr>
        <p:spPr>
          <a:xfrm>
            <a:off x="1257300" y="2713808"/>
            <a:ext cx="12981214" cy="4467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400" b="1" dirty="0">
                <a:solidFill>
                  <a:schemeClr val="tx1"/>
                </a:solidFill>
                <a:latin typeface="JetBrains Mono"/>
              </a:rPr>
              <a:t>Выполните задания.</a:t>
            </a:r>
          </a:p>
          <a:p>
            <a:pPr>
              <a:lnSpc>
                <a:spcPct val="150000"/>
              </a:lnSpc>
            </a:pPr>
            <a:endParaRPr lang="ru-RU" sz="2400" b="1" dirty="0">
              <a:solidFill>
                <a:schemeClr val="tx1"/>
              </a:solidFill>
              <a:latin typeface="JetBrains Mono"/>
            </a:endParaRPr>
          </a:p>
          <a:p>
            <a:pPr>
              <a:lnSpc>
                <a:spcPct val="150000"/>
              </a:lnSpc>
            </a:pPr>
            <a:r>
              <a:rPr lang="ru-RU" sz="2400" b="1" dirty="0">
                <a:solidFill>
                  <a:schemeClr val="tx1"/>
                </a:solidFill>
                <a:latin typeface="JetBrains Mono"/>
              </a:rPr>
              <a:t>Время выполнения: 20 минут</a:t>
            </a:r>
          </a:p>
          <a:p>
            <a:pPr>
              <a:lnSpc>
                <a:spcPct val="150000"/>
              </a:lnSpc>
            </a:pPr>
            <a:r>
              <a:rPr lang="ru-RU" sz="2400" dirty="0">
                <a:solidFill>
                  <a:schemeClr val="tx1"/>
                </a:solidFill>
                <a:latin typeface="JetBrains Mono"/>
              </a:rPr>
              <a:t>Как работать с заданием:</a:t>
            </a:r>
          </a:p>
          <a:p>
            <a:pPr marL="342930" indent="-34293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JetBrains Mono"/>
              </a:rPr>
              <a:t>Поделитесь на команды по 3-4 человека и перейдите в сессионные залы.</a:t>
            </a:r>
          </a:p>
          <a:p>
            <a:pPr marL="342930" indent="-34293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JetBrains Mono"/>
              </a:rPr>
              <a:t>Один человек демонстрирует экран и записывает решение, все остальные вырабатывают решение.</a:t>
            </a:r>
          </a:p>
          <a:p>
            <a:pPr marL="342930" indent="-34293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JetBrains Mono"/>
              </a:rPr>
              <a:t>Вся команда должна понимать решение, объясняйте друг другу.</a:t>
            </a:r>
          </a:p>
        </p:txBody>
      </p:sp>
    </p:spTree>
    <p:extLst>
      <p:ext uri="{BB962C8B-B14F-4D97-AF65-F5344CB8AC3E}">
        <p14:creationId xmlns:p14="http://schemas.microsoft.com/office/powerpoint/2010/main" val="1575501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C1F89D-7176-1A44-9626-E62A4811A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Практика студентов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B542FC-939E-7A4A-A280-C2483A616C68}"/>
              </a:ext>
            </a:extLst>
          </p:cNvPr>
          <p:cNvSpPr txBox="1"/>
          <p:nvPr/>
        </p:nvSpPr>
        <p:spPr>
          <a:xfrm>
            <a:off x="1257300" y="2713809"/>
            <a:ext cx="12981214" cy="50098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ru-RU" sz="2400" dirty="0">
                <a:solidFill>
                  <a:schemeClr val="tx1"/>
                </a:solidFill>
                <a:latin typeface="+mn-lt"/>
              </a:rPr>
              <a:t>Посмотреть какие ветки есть локально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ru-RU" sz="2400" dirty="0">
                <a:solidFill>
                  <a:schemeClr val="tx1"/>
                </a:solidFill>
                <a:latin typeface="+mn-lt"/>
              </a:rPr>
              <a:t>Посмотреть какие ветки есть на сервере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ru-RU" sz="2400" dirty="0">
                <a:solidFill>
                  <a:schemeClr val="tx1"/>
                </a:solidFill>
                <a:latin typeface="+mn-lt"/>
              </a:rPr>
              <a:t>Создать новую ветку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ru-RU" sz="2400" dirty="0">
                <a:solidFill>
                  <a:schemeClr val="tx1"/>
                </a:solidFill>
                <a:latin typeface="+mn-lt"/>
              </a:rPr>
              <a:t>Переключиться на новую ветку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ru-RU" sz="2400" dirty="0">
                <a:solidFill>
                  <a:schemeClr val="tx1"/>
                </a:solidFill>
                <a:latin typeface="+mn-lt"/>
              </a:rPr>
              <a:t>Добавить изменения и сделать </a:t>
            </a:r>
            <a:r>
              <a:rPr lang="ru-RU" sz="2400" dirty="0" err="1">
                <a:solidFill>
                  <a:schemeClr val="tx1"/>
                </a:solidFill>
                <a:latin typeface="+mn-lt"/>
              </a:rPr>
              <a:t>коммит</a:t>
            </a:r>
            <a:endParaRPr lang="ru-RU" sz="2400" dirty="0">
              <a:solidFill>
                <a:schemeClr val="tx1"/>
              </a:solidFill>
              <a:latin typeface="+mn-lt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ru-RU" sz="2400" dirty="0">
                <a:solidFill>
                  <a:schemeClr val="tx1"/>
                </a:solidFill>
                <a:latin typeface="+mn-lt"/>
              </a:rPr>
              <a:t>Переключиться обратно на ветку 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main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ru-RU" sz="2400" dirty="0">
                <a:solidFill>
                  <a:schemeClr val="tx1"/>
                </a:solidFill>
                <a:latin typeface="+mn-lt"/>
              </a:rPr>
              <a:t>Создать и сразу переключиться на новую ветку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ru-RU" sz="2400" dirty="0">
                <a:solidFill>
                  <a:schemeClr val="tx1"/>
                </a:solidFill>
                <a:latin typeface="+mn-lt"/>
              </a:rPr>
              <a:t>Вернуться обратно на ветку 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main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ru-RU" sz="2400" dirty="0">
                <a:solidFill>
                  <a:schemeClr val="tx1"/>
                </a:solidFill>
                <a:latin typeface="+mn-lt"/>
              </a:rPr>
              <a:t>Удалить предыдущую ветку</a:t>
            </a:r>
          </a:p>
        </p:txBody>
      </p:sp>
    </p:spTree>
    <p:extLst>
      <p:ext uri="{BB962C8B-B14F-4D97-AF65-F5344CB8AC3E}">
        <p14:creationId xmlns:p14="http://schemas.microsoft.com/office/powerpoint/2010/main" val="13912309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8"/>
          <p:cNvSpPr txBox="1"/>
          <p:nvPr/>
        </p:nvSpPr>
        <p:spPr>
          <a:xfrm>
            <a:off x="623400" y="4306902"/>
            <a:ext cx="17041200" cy="11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rmAutofit fontScale="92500" lnSpcReduction="10000"/>
          </a:bodyPr>
          <a:lstStyle/>
          <a:p>
            <a:pPr algn="ctr"/>
            <a:r>
              <a:rPr lang="en" sz="5601" dirty="0" err="1">
                <a:solidFill>
                  <a:schemeClr val="bg1"/>
                </a:solidFill>
              </a:rPr>
              <a:t>Работа</a:t>
            </a:r>
            <a:r>
              <a:rPr lang="en" sz="5601" dirty="0">
                <a:solidFill>
                  <a:schemeClr val="bg1"/>
                </a:solidFill>
              </a:rPr>
              <a:t> </a:t>
            </a:r>
            <a:r>
              <a:rPr lang="en" sz="5601" dirty="0" err="1">
                <a:solidFill>
                  <a:schemeClr val="bg1"/>
                </a:solidFill>
              </a:rPr>
              <a:t>в</a:t>
            </a:r>
            <a:r>
              <a:rPr lang="en" sz="5601" dirty="0">
                <a:solidFill>
                  <a:schemeClr val="bg1"/>
                </a:solidFill>
              </a:rPr>
              <a:t> </a:t>
            </a:r>
            <a:r>
              <a:rPr lang="en" sz="5601" dirty="0" err="1">
                <a:solidFill>
                  <a:schemeClr val="bg1"/>
                </a:solidFill>
              </a:rPr>
              <a:t>сессионном</a:t>
            </a:r>
            <a:r>
              <a:rPr lang="en" sz="5601" dirty="0">
                <a:solidFill>
                  <a:schemeClr val="bg1"/>
                </a:solidFill>
              </a:rPr>
              <a:t> </a:t>
            </a:r>
            <a:r>
              <a:rPr lang="en" sz="5601" dirty="0" err="1">
                <a:solidFill>
                  <a:schemeClr val="bg1"/>
                </a:solidFill>
              </a:rPr>
              <a:t>зале</a:t>
            </a:r>
            <a:endParaRPr lang="en" sz="560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38634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93B91-56DD-A246-9050-3EB1314A0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Работа в сессионных залах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9E63B5-81C1-EA4D-8CD3-DF50A2276311}"/>
              </a:ext>
            </a:extLst>
          </p:cNvPr>
          <p:cNvSpPr txBox="1"/>
          <p:nvPr/>
        </p:nvSpPr>
        <p:spPr>
          <a:xfrm>
            <a:off x="1257301" y="3955842"/>
            <a:ext cx="12471762" cy="30887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ru-RU" sz="2801" dirty="0">
                <a:latin typeface="Arial" panose="020B0604020202020204" pitchFamily="34" charset="0"/>
              </a:rPr>
              <a:t>Пусть каждая команда покажет свои решения и расскажет:</a:t>
            </a:r>
            <a:endParaRPr lang="ru-RU" sz="2801" dirty="0"/>
          </a:p>
          <a:p>
            <a:pPr fontAlgn="base">
              <a:spcAft>
                <a:spcPts val="1001"/>
              </a:spcAft>
              <a:buFont typeface="Arial" panose="020B0604020202020204" pitchFamily="34" charset="0"/>
              <a:buChar char="•"/>
            </a:pPr>
            <a:r>
              <a:rPr lang="ru-RU" sz="2801" dirty="0">
                <a:latin typeface="Arial" panose="020B0604020202020204" pitchFamily="34" charset="0"/>
              </a:rPr>
              <a:t> что получилось сделать;</a:t>
            </a:r>
          </a:p>
          <a:p>
            <a:pPr fontAlgn="base">
              <a:spcAft>
                <a:spcPts val="1001"/>
              </a:spcAft>
              <a:buFont typeface="Arial" panose="020B0604020202020204" pitchFamily="34" charset="0"/>
              <a:buChar char="•"/>
            </a:pPr>
            <a:r>
              <a:rPr lang="ru-RU" sz="2801" dirty="0">
                <a:latin typeface="Arial" panose="020B0604020202020204" pitchFamily="34" charset="0"/>
              </a:rPr>
              <a:t> где были трудности и какие вопросы возникли в процессе решения.</a:t>
            </a:r>
          </a:p>
          <a:p>
            <a:br>
              <a:rPr lang="ru-RU" sz="2801" dirty="0"/>
            </a:br>
            <a:r>
              <a:rPr lang="ru-RU" sz="2801" dirty="0">
                <a:latin typeface="Arial" panose="020B0604020202020204" pitchFamily="34" charset="0"/>
              </a:rPr>
              <a:t>Преподаватель разбирает решения, указывает на ошибки и показывает верный подход к решению. </a:t>
            </a:r>
            <a:endParaRPr lang="en-US" sz="2801" dirty="0"/>
          </a:p>
        </p:txBody>
      </p:sp>
    </p:spTree>
    <p:extLst>
      <p:ext uri="{BB962C8B-B14F-4D97-AF65-F5344CB8AC3E}">
        <p14:creationId xmlns:p14="http://schemas.microsoft.com/office/powerpoint/2010/main" val="7495406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/>
          <p:nvPr/>
        </p:nvSpPr>
        <p:spPr>
          <a:xfrm>
            <a:off x="4990698" y="2745032"/>
            <a:ext cx="11612880" cy="4598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lnSpc>
                <a:spcPct val="90000"/>
              </a:lnSpc>
              <a:buSzPts val="8625"/>
            </a:pPr>
            <a:r>
              <a:rPr lang="en-US" sz="8601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Git</a:t>
            </a:r>
          </a:p>
          <a:p>
            <a:pPr>
              <a:lnSpc>
                <a:spcPct val="90000"/>
              </a:lnSpc>
              <a:buSzPts val="8625"/>
            </a:pPr>
            <a:r>
              <a:rPr lang="ru-RU" sz="60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Основы слияния</a:t>
            </a:r>
            <a:endParaRPr lang="en-US" sz="6000" b="1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2808242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DB4543-ED0D-744D-A1EE-72B3CB4F6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</a:t>
            </a:r>
            <a:r>
              <a:rPr lang="ru-RU" dirty="0"/>
              <a:t> – базовые команды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A70536E-A478-2D48-AEFA-4A0287372E1A}"/>
              </a:ext>
            </a:extLst>
          </p:cNvPr>
          <p:cNvSpPr txBox="1"/>
          <p:nvPr/>
        </p:nvSpPr>
        <p:spPr>
          <a:xfrm>
            <a:off x="1257300" y="1861381"/>
            <a:ext cx="16442871" cy="13811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 merge</a:t>
            </a:r>
            <a:r>
              <a:rPr lang="ru-RU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branch_name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ru-RU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2400" dirty="0">
                <a:solidFill>
                  <a:schemeClr val="tx1"/>
                </a:solidFill>
                <a:latin typeface="+mn-lt"/>
              </a:rPr>
              <a:t>–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 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слить изменения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 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из ветки 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&lt;</a:t>
            </a:r>
            <a:r>
              <a:rPr lang="en-US" sz="2400" dirty="0" err="1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branch_name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&gt; 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в текущую ветку</a:t>
            </a:r>
            <a:endParaRPr lang="en-US" sz="2400" dirty="0">
              <a:solidFill>
                <a:schemeClr val="tx1"/>
              </a:solidFill>
              <a:latin typeface="+mn-lt"/>
              <a:cs typeface="Courier New" panose="02070309020205020404" pitchFamily="49" charset="0"/>
            </a:endParaRPr>
          </a:p>
          <a:p>
            <a:pPr>
              <a:lnSpc>
                <a:spcPct val="120000"/>
              </a:lnSpc>
            </a:pPr>
            <a:endParaRPr lang="ru-RU" sz="2400" dirty="0">
              <a:solidFill>
                <a:schemeClr val="tx1"/>
              </a:solidFill>
              <a:latin typeface="+mn-lt"/>
              <a:cs typeface="Courier New" panose="02070309020205020404" pitchFamily="49" charset="0"/>
            </a:endParaRPr>
          </a:p>
          <a:p>
            <a:pPr>
              <a:lnSpc>
                <a:spcPct val="120000"/>
              </a:lnSpc>
            </a:pP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Если на исходной ветки не было создано </a:t>
            </a:r>
            <a:r>
              <a:rPr lang="ru-RU" sz="2400" dirty="0" err="1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коммитов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 – то произойдет 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fast-forward 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слияние с веткой 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&lt;</a:t>
            </a:r>
            <a:r>
              <a:rPr lang="en-US" sz="2400" dirty="0" err="1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branch_name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&gt;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 </a:t>
            </a:r>
          </a:p>
        </p:txBody>
      </p:sp>
      <p:sp>
        <p:nvSpPr>
          <p:cNvPr id="9" name="Notched Right Arrow 8">
            <a:extLst>
              <a:ext uri="{FF2B5EF4-FFF2-40B4-BE49-F238E27FC236}">
                <a16:creationId xmlns:a16="http://schemas.microsoft.com/office/drawing/2014/main" id="{BC84A44B-7BCF-EB4D-BFFA-D4620AB4CE01}"/>
              </a:ext>
            </a:extLst>
          </p:cNvPr>
          <p:cNvSpPr/>
          <p:nvPr/>
        </p:nvSpPr>
        <p:spPr>
          <a:xfrm>
            <a:off x="8383008" y="7309753"/>
            <a:ext cx="1133337" cy="810994"/>
          </a:xfrm>
          <a:custGeom>
            <a:avLst/>
            <a:gdLst>
              <a:gd name="connsiteX0" fmla="*/ 0 w 1133337"/>
              <a:gd name="connsiteY0" fmla="*/ 202749 h 810994"/>
              <a:gd name="connsiteX1" fmla="*/ 727840 w 1133337"/>
              <a:gd name="connsiteY1" fmla="*/ 202749 h 810994"/>
              <a:gd name="connsiteX2" fmla="*/ 727840 w 1133337"/>
              <a:gd name="connsiteY2" fmla="*/ 0 h 810994"/>
              <a:gd name="connsiteX3" fmla="*/ 1133337 w 1133337"/>
              <a:gd name="connsiteY3" fmla="*/ 405497 h 810994"/>
              <a:gd name="connsiteX4" fmla="*/ 727840 w 1133337"/>
              <a:gd name="connsiteY4" fmla="*/ 810994 h 810994"/>
              <a:gd name="connsiteX5" fmla="*/ 727840 w 1133337"/>
              <a:gd name="connsiteY5" fmla="*/ 608246 h 810994"/>
              <a:gd name="connsiteX6" fmla="*/ 0 w 1133337"/>
              <a:gd name="connsiteY6" fmla="*/ 608246 h 810994"/>
              <a:gd name="connsiteX7" fmla="*/ 202749 w 1133337"/>
              <a:gd name="connsiteY7" fmla="*/ 405497 h 810994"/>
              <a:gd name="connsiteX8" fmla="*/ 0 w 1133337"/>
              <a:gd name="connsiteY8" fmla="*/ 202749 h 810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33337" h="810994" extrusionOk="0">
                <a:moveTo>
                  <a:pt x="0" y="202749"/>
                </a:moveTo>
                <a:cubicBezTo>
                  <a:pt x="250585" y="266231"/>
                  <a:pt x="548284" y="232913"/>
                  <a:pt x="727840" y="202749"/>
                </a:cubicBezTo>
                <a:cubicBezTo>
                  <a:pt x="744991" y="139997"/>
                  <a:pt x="728620" y="35212"/>
                  <a:pt x="727840" y="0"/>
                </a:cubicBezTo>
                <a:cubicBezTo>
                  <a:pt x="856865" y="93110"/>
                  <a:pt x="981242" y="245756"/>
                  <a:pt x="1133337" y="405497"/>
                </a:cubicBezTo>
                <a:cubicBezTo>
                  <a:pt x="951687" y="578287"/>
                  <a:pt x="797098" y="684219"/>
                  <a:pt x="727840" y="810994"/>
                </a:cubicBezTo>
                <a:cubicBezTo>
                  <a:pt x="739117" y="766062"/>
                  <a:pt x="737752" y="704097"/>
                  <a:pt x="727840" y="608246"/>
                </a:cubicBezTo>
                <a:cubicBezTo>
                  <a:pt x="528023" y="597247"/>
                  <a:pt x="135738" y="629588"/>
                  <a:pt x="0" y="608246"/>
                </a:cubicBezTo>
                <a:cubicBezTo>
                  <a:pt x="67853" y="524758"/>
                  <a:pt x="145397" y="455772"/>
                  <a:pt x="202749" y="405497"/>
                </a:cubicBezTo>
                <a:cubicBezTo>
                  <a:pt x="156561" y="336490"/>
                  <a:pt x="75695" y="251177"/>
                  <a:pt x="0" y="202749"/>
                </a:cubicBezTo>
                <a:close/>
              </a:path>
            </a:pathLst>
          </a:custGeom>
          <a:noFill/>
          <a:ln>
            <a:solidFill>
              <a:schemeClr val="accent2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notchedRightArrow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81EF15F-838C-0348-BBCE-6D4682791A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43500"/>
            <a:ext cx="8161587" cy="51435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FA75C1B-3F43-3041-AC0F-A852E1A250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7766" y="5143500"/>
            <a:ext cx="8550235" cy="5143500"/>
          </a:xfrm>
          <a:prstGeom prst="rect">
            <a:avLst/>
          </a:prstGeom>
          <a:solidFill>
            <a:schemeClr val="lt1"/>
          </a:solidFill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8A8C731-5098-5E4D-89E3-48AFFD80FBA1}"/>
              </a:ext>
            </a:extLst>
          </p:cNvPr>
          <p:cNvSpPr/>
          <p:nvPr/>
        </p:nvSpPr>
        <p:spPr>
          <a:xfrm>
            <a:off x="10872788" y="5400675"/>
            <a:ext cx="1085850" cy="257175"/>
          </a:xfrm>
          <a:prstGeom prst="rect">
            <a:avLst/>
          </a:prstGeom>
          <a:solidFill>
            <a:srgbClr val="FFF5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22BB685-F40D-8B49-997C-26273C4A7BED}"/>
              </a:ext>
            </a:extLst>
          </p:cNvPr>
          <p:cNvSpPr/>
          <p:nvPr/>
        </p:nvSpPr>
        <p:spPr>
          <a:xfrm>
            <a:off x="981076" y="9539287"/>
            <a:ext cx="1085850" cy="257175"/>
          </a:xfrm>
          <a:prstGeom prst="rect">
            <a:avLst/>
          </a:prstGeom>
          <a:solidFill>
            <a:srgbClr val="FFF5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1399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DB4543-ED0D-744D-A1EE-72B3CB4F6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</a:t>
            </a:r>
            <a:r>
              <a:rPr lang="ru-RU" dirty="0"/>
              <a:t> – базовые команды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A70536E-A478-2D48-AEFA-4A0287372E1A}"/>
              </a:ext>
            </a:extLst>
          </p:cNvPr>
          <p:cNvSpPr txBox="1"/>
          <p:nvPr/>
        </p:nvSpPr>
        <p:spPr>
          <a:xfrm>
            <a:off x="1257300" y="1861381"/>
            <a:ext cx="16442871" cy="1824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 merge</a:t>
            </a:r>
            <a:r>
              <a:rPr lang="ru-RU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branch_name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ru-RU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2400" dirty="0">
                <a:solidFill>
                  <a:schemeClr val="tx1"/>
                </a:solidFill>
                <a:latin typeface="+mn-lt"/>
              </a:rPr>
              <a:t>–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 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слить изменения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 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из ветки 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&lt;</a:t>
            </a:r>
            <a:r>
              <a:rPr lang="en-US" sz="2400" dirty="0" err="1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branch_name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&gt; 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в текущую ветку</a:t>
            </a:r>
            <a:endParaRPr lang="en-US" sz="2400" dirty="0">
              <a:solidFill>
                <a:schemeClr val="tx1"/>
              </a:solidFill>
              <a:latin typeface="+mn-lt"/>
              <a:cs typeface="Courier New" panose="02070309020205020404" pitchFamily="49" charset="0"/>
            </a:endParaRPr>
          </a:p>
          <a:p>
            <a:pPr>
              <a:lnSpc>
                <a:spcPct val="120000"/>
              </a:lnSpc>
            </a:pPr>
            <a:endParaRPr lang="ru-RU" sz="2400" dirty="0">
              <a:solidFill>
                <a:schemeClr val="tx1"/>
              </a:solidFill>
              <a:latin typeface="+mn-lt"/>
              <a:cs typeface="Courier New" panose="02070309020205020404" pitchFamily="49" charset="0"/>
            </a:endParaRPr>
          </a:p>
          <a:p>
            <a:pPr>
              <a:lnSpc>
                <a:spcPct val="120000"/>
              </a:lnSpc>
            </a:pP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Если на исходной ветки были созданы </a:t>
            </a:r>
            <a:r>
              <a:rPr lang="ru-RU" sz="2400" dirty="0" err="1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коммиты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 – то произойдет слияние с веткой 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&lt;</a:t>
            </a:r>
            <a:r>
              <a:rPr lang="en-US" sz="2400" dirty="0" err="1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branch_name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&gt;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 и объединение результатов</a:t>
            </a:r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FDD883E7-58D6-BA4F-A0D5-993C7F255354}"/>
              </a:ext>
            </a:extLst>
          </p:cNvPr>
          <p:cNvGrpSpPr/>
          <p:nvPr/>
        </p:nvGrpSpPr>
        <p:grpSpPr>
          <a:xfrm>
            <a:off x="9344025" y="5143500"/>
            <a:ext cx="8943975" cy="5143500"/>
            <a:chOff x="9344025" y="5143500"/>
            <a:chExt cx="8943975" cy="5143500"/>
          </a:xfrm>
        </p:grpSpPr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F4BFDD2B-0EFC-8F4A-8542-24F6EFFB5D7E}"/>
                </a:ext>
              </a:extLst>
            </p:cNvPr>
            <p:cNvSpPr/>
            <p:nvPr/>
          </p:nvSpPr>
          <p:spPr>
            <a:xfrm>
              <a:off x="9344025" y="5143500"/>
              <a:ext cx="8943975" cy="51435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CC2DE45F-EFDA-4E45-9CFE-AC1D13BA3ABD}"/>
                </a:ext>
              </a:extLst>
            </p:cNvPr>
            <p:cNvGrpSpPr/>
            <p:nvPr/>
          </p:nvGrpSpPr>
          <p:grpSpPr>
            <a:xfrm>
              <a:off x="9535887" y="5296776"/>
              <a:ext cx="8286750" cy="4723542"/>
              <a:chOff x="4557713" y="4239503"/>
              <a:chExt cx="8286750" cy="4723542"/>
            </a:xfrm>
          </p:grpSpPr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CE4E9ED1-C0F8-854F-B56D-B3A9EF571708}"/>
                  </a:ext>
                </a:extLst>
              </p:cNvPr>
              <p:cNvSpPr/>
              <p:nvPr/>
            </p:nvSpPr>
            <p:spPr>
              <a:xfrm>
                <a:off x="4557713" y="4239503"/>
                <a:ext cx="8286750" cy="4723542"/>
              </a:xfrm>
              <a:prstGeom prst="roundRect">
                <a:avLst/>
              </a:prstGeom>
              <a:solidFill>
                <a:srgbClr val="FFF5D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F0F8DC0B-83C6-0E49-BE8A-74D66A91E5E2}"/>
                  </a:ext>
                </a:extLst>
              </p:cNvPr>
              <p:cNvSpPr/>
              <p:nvPr/>
            </p:nvSpPr>
            <p:spPr>
              <a:xfrm>
                <a:off x="4841823" y="5741233"/>
                <a:ext cx="674557" cy="404734"/>
              </a:xfrm>
              <a:prstGeom prst="ellipse">
                <a:avLst/>
              </a:prstGeom>
              <a:solidFill>
                <a:srgbClr val="CCCCC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b="1" dirty="0">
                    <a:solidFill>
                      <a:srgbClr val="434343"/>
                    </a:solidFill>
                  </a:rPr>
                  <a:t>С1</a:t>
                </a:r>
                <a:endParaRPr lang="en-US" b="1" dirty="0">
                  <a:solidFill>
                    <a:srgbClr val="434343"/>
                  </a:solidFill>
                </a:endParaRPr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358BA0DF-B707-374D-AEAC-295877DEAEE8}"/>
                  </a:ext>
                </a:extLst>
              </p:cNvPr>
              <p:cNvSpPr/>
              <p:nvPr/>
            </p:nvSpPr>
            <p:spPr>
              <a:xfrm>
                <a:off x="5938603" y="5741233"/>
                <a:ext cx="674557" cy="404734"/>
              </a:xfrm>
              <a:prstGeom prst="ellipse">
                <a:avLst/>
              </a:prstGeom>
              <a:solidFill>
                <a:srgbClr val="CCCCC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b="1" dirty="0">
                    <a:solidFill>
                      <a:srgbClr val="434343"/>
                    </a:solidFill>
                  </a:rPr>
                  <a:t>С2</a:t>
                </a:r>
                <a:endParaRPr lang="en-US" b="1" dirty="0">
                  <a:solidFill>
                    <a:srgbClr val="434343"/>
                  </a:solidFill>
                </a:endParaRPr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65F5DEE0-C5E6-FC4E-B80D-E194C9B7AD48}"/>
                  </a:ext>
                </a:extLst>
              </p:cNvPr>
              <p:cNvSpPr/>
              <p:nvPr/>
            </p:nvSpPr>
            <p:spPr>
              <a:xfrm>
                <a:off x="7949783" y="5741233"/>
                <a:ext cx="674557" cy="404734"/>
              </a:xfrm>
              <a:prstGeom prst="ellipse">
                <a:avLst/>
              </a:prstGeom>
              <a:solidFill>
                <a:srgbClr val="CCCCC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b="1" dirty="0">
                    <a:solidFill>
                      <a:srgbClr val="434343"/>
                    </a:solidFill>
                  </a:rPr>
                  <a:t>С6</a:t>
                </a:r>
                <a:endParaRPr lang="en-US" b="1" dirty="0">
                  <a:solidFill>
                    <a:srgbClr val="434343"/>
                  </a:solidFill>
                </a:endParaRPr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DDA340D7-9279-8B4D-911C-5BD1590DD603}"/>
                  </a:ext>
                </a:extLst>
              </p:cNvPr>
              <p:cNvSpPr/>
              <p:nvPr/>
            </p:nvSpPr>
            <p:spPr>
              <a:xfrm>
                <a:off x="7949783" y="6702456"/>
                <a:ext cx="674557" cy="404734"/>
              </a:xfrm>
              <a:prstGeom prst="ellipse">
                <a:avLst/>
              </a:prstGeom>
              <a:solidFill>
                <a:srgbClr val="9E263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b="1" dirty="0">
                    <a:solidFill>
                      <a:schemeClr val="bg1">
                        <a:lumMod val="95000"/>
                      </a:schemeClr>
                    </a:solidFill>
                  </a:rPr>
                  <a:t>С3</a:t>
                </a:r>
                <a:endParaRPr lang="en-US" b="1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A4AE657C-3FE3-BB4C-A8AD-FC5F68E43F65}"/>
                  </a:ext>
                </a:extLst>
              </p:cNvPr>
              <p:cNvSpPr/>
              <p:nvPr/>
            </p:nvSpPr>
            <p:spPr>
              <a:xfrm>
                <a:off x="9131507" y="6702456"/>
                <a:ext cx="674557" cy="404734"/>
              </a:xfrm>
              <a:prstGeom prst="ellipse">
                <a:avLst/>
              </a:prstGeom>
              <a:solidFill>
                <a:srgbClr val="9E263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b="1" dirty="0">
                    <a:solidFill>
                      <a:schemeClr val="bg1">
                        <a:lumMod val="95000"/>
                      </a:schemeClr>
                    </a:solidFill>
                  </a:rPr>
                  <a:t>С4</a:t>
                </a:r>
                <a:endParaRPr lang="en-US" b="1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8B90742F-A7DA-9149-A0D0-D0B2830B19D8}"/>
                  </a:ext>
                </a:extLst>
              </p:cNvPr>
              <p:cNvSpPr/>
              <p:nvPr/>
            </p:nvSpPr>
            <p:spPr>
              <a:xfrm>
                <a:off x="10313231" y="6704308"/>
                <a:ext cx="674557" cy="404734"/>
              </a:xfrm>
              <a:prstGeom prst="ellipse">
                <a:avLst/>
              </a:prstGeom>
              <a:solidFill>
                <a:srgbClr val="9E263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b="1" dirty="0">
                    <a:solidFill>
                      <a:schemeClr val="bg1">
                        <a:lumMod val="95000"/>
                      </a:schemeClr>
                    </a:solidFill>
                  </a:rPr>
                  <a:t>С5</a:t>
                </a:r>
                <a:endParaRPr lang="en-US" b="1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  <p:cxnSp>
            <p:nvCxnSpPr>
              <p:cNvPr id="19" name="Curved Connector 18">
                <a:extLst>
                  <a:ext uri="{FF2B5EF4-FFF2-40B4-BE49-F238E27FC236}">
                    <a16:creationId xmlns:a16="http://schemas.microsoft.com/office/drawing/2014/main" id="{12D6C74F-4EF2-6947-977C-A32A01020DE5}"/>
                  </a:ext>
                </a:extLst>
              </p:cNvPr>
              <p:cNvCxnSpPr>
                <a:cxnSpLocks/>
                <a:stCxn id="12" idx="6"/>
                <a:endCxn id="15" idx="2"/>
              </p:cNvCxnSpPr>
              <p:nvPr/>
            </p:nvCxnSpPr>
            <p:spPr>
              <a:xfrm>
                <a:off x="6613160" y="5943600"/>
                <a:ext cx="1336623" cy="961223"/>
              </a:xfrm>
              <a:prstGeom prst="curvedConnector3">
                <a:avLst>
                  <a:gd name="adj1" fmla="val 50000"/>
                </a:avLst>
              </a:prstGeom>
              <a:ln w="28575">
                <a:solidFill>
                  <a:srgbClr val="434343"/>
                </a:solidFill>
                <a:tailEnd type="triangle" w="lg" len="lg"/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303E03BC-C4DF-064C-BD78-245C2699C399}"/>
                  </a:ext>
                </a:extLst>
              </p:cNvPr>
              <p:cNvCxnSpPr>
                <a:stCxn id="6" idx="6"/>
                <a:endCxn id="12" idx="2"/>
              </p:cNvCxnSpPr>
              <p:nvPr/>
            </p:nvCxnSpPr>
            <p:spPr>
              <a:xfrm>
                <a:off x="5516380" y="5943600"/>
                <a:ext cx="422223" cy="0"/>
              </a:xfrm>
              <a:prstGeom prst="straightConnector1">
                <a:avLst/>
              </a:prstGeom>
              <a:ln w="28575">
                <a:solidFill>
                  <a:srgbClr val="434343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9B7F91BF-C8BC-954D-A757-62546A57FE0E}"/>
                  </a:ext>
                </a:extLst>
              </p:cNvPr>
              <p:cNvCxnSpPr>
                <a:cxnSpLocks/>
                <a:stCxn id="12" idx="6"/>
                <a:endCxn id="14" idx="2"/>
              </p:cNvCxnSpPr>
              <p:nvPr/>
            </p:nvCxnSpPr>
            <p:spPr>
              <a:xfrm>
                <a:off x="6613160" y="5943600"/>
                <a:ext cx="1336623" cy="0"/>
              </a:xfrm>
              <a:prstGeom prst="straightConnector1">
                <a:avLst/>
              </a:prstGeom>
              <a:ln w="28575">
                <a:solidFill>
                  <a:srgbClr val="434343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700244DC-7AC8-3C4E-BDE4-8BA26EE5F19D}"/>
                  </a:ext>
                </a:extLst>
              </p:cNvPr>
              <p:cNvCxnSpPr>
                <a:cxnSpLocks/>
                <a:stCxn id="15" idx="6"/>
                <a:endCxn id="16" idx="2"/>
              </p:cNvCxnSpPr>
              <p:nvPr/>
            </p:nvCxnSpPr>
            <p:spPr>
              <a:xfrm>
                <a:off x="8624340" y="6904823"/>
                <a:ext cx="507167" cy="0"/>
              </a:xfrm>
              <a:prstGeom prst="straightConnector1">
                <a:avLst/>
              </a:prstGeom>
              <a:ln w="28575">
                <a:solidFill>
                  <a:srgbClr val="434343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8C050F5C-F306-B24F-9B60-0C4971BA8775}"/>
                  </a:ext>
                </a:extLst>
              </p:cNvPr>
              <p:cNvCxnSpPr>
                <a:cxnSpLocks/>
                <a:stCxn id="16" idx="6"/>
                <a:endCxn id="17" idx="2"/>
              </p:cNvCxnSpPr>
              <p:nvPr/>
            </p:nvCxnSpPr>
            <p:spPr>
              <a:xfrm>
                <a:off x="9806064" y="6904823"/>
                <a:ext cx="507167" cy="1852"/>
              </a:xfrm>
              <a:prstGeom prst="straightConnector1">
                <a:avLst/>
              </a:prstGeom>
              <a:ln w="28575">
                <a:solidFill>
                  <a:srgbClr val="434343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ABD95DC8-5840-CD45-BC2E-BA2BD3201CA7}"/>
                  </a:ext>
                </a:extLst>
              </p:cNvPr>
              <p:cNvSpPr/>
              <p:nvPr/>
            </p:nvSpPr>
            <p:spPr>
              <a:xfrm>
                <a:off x="11869511" y="5741233"/>
                <a:ext cx="674557" cy="404734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b="1" dirty="0">
                    <a:solidFill>
                      <a:srgbClr val="434343"/>
                    </a:solidFill>
                  </a:rPr>
                  <a:t>С7</a:t>
                </a:r>
                <a:endParaRPr lang="en-US" b="1" dirty="0">
                  <a:solidFill>
                    <a:srgbClr val="434343"/>
                  </a:solidFill>
                </a:endParaRPr>
              </a:p>
            </p:txBody>
          </p:sp>
          <p:cxnSp>
            <p:nvCxnSpPr>
              <p:cNvPr id="43" name="Straight Arrow Connector 42">
                <a:extLst>
                  <a:ext uri="{FF2B5EF4-FFF2-40B4-BE49-F238E27FC236}">
                    <a16:creationId xmlns:a16="http://schemas.microsoft.com/office/drawing/2014/main" id="{370BCFF1-C77D-F944-9F3F-38C76729BAB4}"/>
                  </a:ext>
                </a:extLst>
              </p:cNvPr>
              <p:cNvCxnSpPr>
                <a:cxnSpLocks/>
                <a:stCxn id="14" idx="6"/>
                <a:endCxn id="42" idx="2"/>
              </p:cNvCxnSpPr>
              <p:nvPr/>
            </p:nvCxnSpPr>
            <p:spPr>
              <a:xfrm>
                <a:off x="8624340" y="5943600"/>
                <a:ext cx="3245171" cy="0"/>
              </a:xfrm>
              <a:prstGeom prst="straightConnector1">
                <a:avLst/>
              </a:prstGeom>
              <a:ln w="28575">
                <a:solidFill>
                  <a:srgbClr val="434343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Curved Connector 45">
                <a:extLst>
                  <a:ext uri="{FF2B5EF4-FFF2-40B4-BE49-F238E27FC236}">
                    <a16:creationId xmlns:a16="http://schemas.microsoft.com/office/drawing/2014/main" id="{D588DC81-4D60-B942-84D7-650D7680CB7B}"/>
                  </a:ext>
                </a:extLst>
              </p:cNvPr>
              <p:cNvCxnSpPr>
                <a:cxnSpLocks/>
                <a:stCxn id="17" idx="6"/>
                <a:endCxn id="42" idx="2"/>
              </p:cNvCxnSpPr>
              <p:nvPr/>
            </p:nvCxnSpPr>
            <p:spPr>
              <a:xfrm flipV="1">
                <a:off x="10987788" y="5943600"/>
                <a:ext cx="881723" cy="963075"/>
              </a:xfrm>
              <a:prstGeom prst="curvedConnector3">
                <a:avLst>
                  <a:gd name="adj1" fmla="val 50000"/>
                </a:avLst>
              </a:prstGeom>
              <a:ln w="28575">
                <a:solidFill>
                  <a:srgbClr val="434343"/>
                </a:solidFill>
                <a:tailEnd type="triangle" w="lg" len="lg"/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30D5FCA2-CD40-CF49-A197-8D3A0F71D067}"/>
                  </a:ext>
                </a:extLst>
              </p:cNvPr>
              <p:cNvSpPr/>
              <p:nvPr/>
            </p:nvSpPr>
            <p:spPr>
              <a:xfrm>
                <a:off x="11693298" y="4982281"/>
                <a:ext cx="1042987" cy="376607"/>
              </a:xfrm>
              <a:prstGeom prst="rect">
                <a:avLst/>
              </a:prstGeom>
              <a:solidFill>
                <a:srgbClr val="B45E0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main</a:t>
                </a:r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AC6675AC-3DE3-794D-AC90-D5F31B9A7DEB}"/>
                  </a:ext>
                </a:extLst>
              </p:cNvPr>
              <p:cNvSpPr/>
              <p:nvPr/>
            </p:nvSpPr>
            <p:spPr>
              <a:xfrm>
                <a:off x="11720844" y="6564459"/>
                <a:ext cx="1042987" cy="376607"/>
              </a:xfrm>
              <a:prstGeom prst="rect">
                <a:avLst/>
              </a:prstGeom>
              <a:solidFill>
                <a:srgbClr val="66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develop</a:t>
                </a:r>
              </a:p>
            </p:txBody>
          </p:sp>
          <p:cxnSp>
            <p:nvCxnSpPr>
              <p:cNvPr id="53" name="Straight Arrow Connector 52">
                <a:extLst>
                  <a:ext uri="{FF2B5EF4-FFF2-40B4-BE49-F238E27FC236}">
                    <a16:creationId xmlns:a16="http://schemas.microsoft.com/office/drawing/2014/main" id="{42C95C82-7288-C54F-A52F-9166DAE6C96A}"/>
                  </a:ext>
                </a:extLst>
              </p:cNvPr>
              <p:cNvCxnSpPr>
                <a:cxnSpLocks/>
                <a:stCxn id="50" idx="2"/>
                <a:endCxn id="42" idx="0"/>
              </p:cNvCxnSpPr>
              <p:nvPr/>
            </p:nvCxnSpPr>
            <p:spPr>
              <a:xfrm flipH="1">
                <a:off x="12206790" y="5358888"/>
                <a:ext cx="8002" cy="382345"/>
              </a:xfrm>
              <a:prstGeom prst="straightConnector1">
                <a:avLst/>
              </a:prstGeom>
              <a:ln w="28575">
                <a:solidFill>
                  <a:srgbClr val="434343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Arrow Connector 53">
                <a:extLst>
                  <a:ext uri="{FF2B5EF4-FFF2-40B4-BE49-F238E27FC236}">
                    <a16:creationId xmlns:a16="http://schemas.microsoft.com/office/drawing/2014/main" id="{F364591B-77B3-C94D-9708-5EDD6868D163}"/>
                  </a:ext>
                </a:extLst>
              </p:cNvPr>
              <p:cNvCxnSpPr>
                <a:cxnSpLocks/>
                <a:stCxn id="51" idx="0"/>
              </p:cNvCxnSpPr>
              <p:nvPr/>
            </p:nvCxnSpPr>
            <p:spPr>
              <a:xfrm flipH="1" flipV="1">
                <a:off x="12238733" y="6141450"/>
                <a:ext cx="3605" cy="423009"/>
              </a:xfrm>
              <a:prstGeom prst="straightConnector1">
                <a:avLst/>
              </a:prstGeom>
              <a:ln w="28575">
                <a:solidFill>
                  <a:srgbClr val="434343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3A5A0C27-B42E-2E41-9EF1-053B9E09D702}"/>
              </a:ext>
            </a:extLst>
          </p:cNvPr>
          <p:cNvGrpSpPr/>
          <p:nvPr/>
        </p:nvGrpSpPr>
        <p:grpSpPr>
          <a:xfrm>
            <a:off x="197671" y="5296776"/>
            <a:ext cx="8286750" cy="4723542"/>
            <a:chOff x="4557713" y="4239503"/>
            <a:chExt cx="8286750" cy="4723542"/>
          </a:xfrm>
        </p:grpSpPr>
        <p:sp>
          <p:nvSpPr>
            <p:cNvPr id="59" name="Rounded Rectangle 58">
              <a:extLst>
                <a:ext uri="{FF2B5EF4-FFF2-40B4-BE49-F238E27FC236}">
                  <a16:creationId xmlns:a16="http://schemas.microsoft.com/office/drawing/2014/main" id="{16534C98-E3C3-C94D-9603-6059ED0CCE5D}"/>
                </a:ext>
              </a:extLst>
            </p:cNvPr>
            <p:cNvSpPr/>
            <p:nvPr/>
          </p:nvSpPr>
          <p:spPr>
            <a:xfrm>
              <a:off x="4557713" y="4239503"/>
              <a:ext cx="8286750" cy="4723542"/>
            </a:xfrm>
            <a:prstGeom prst="roundRect">
              <a:avLst/>
            </a:prstGeom>
            <a:solidFill>
              <a:srgbClr val="FFF5D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633B167C-31AC-824E-82E4-E8D2B79748B5}"/>
                </a:ext>
              </a:extLst>
            </p:cNvPr>
            <p:cNvSpPr/>
            <p:nvPr/>
          </p:nvSpPr>
          <p:spPr>
            <a:xfrm>
              <a:off x="4841823" y="5741233"/>
              <a:ext cx="674557" cy="404734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b="1" dirty="0">
                  <a:solidFill>
                    <a:srgbClr val="434343"/>
                  </a:solidFill>
                </a:rPr>
                <a:t>С1</a:t>
              </a:r>
              <a:endParaRPr lang="en-US" b="1" dirty="0">
                <a:solidFill>
                  <a:srgbClr val="434343"/>
                </a:solidFill>
              </a:endParaRP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79DBDF3B-99E5-424F-BC33-2F7BC43117BC}"/>
                </a:ext>
              </a:extLst>
            </p:cNvPr>
            <p:cNvSpPr/>
            <p:nvPr/>
          </p:nvSpPr>
          <p:spPr>
            <a:xfrm>
              <a:off x="5938603" y="5741233"/>
              <a:ext cx="674557" cy="404734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b="1" dirty="0">
                  <a:solidFill>
                    <a:srgbClr val="434343"/>
                  </a:solidFill>
                </a:rPr>
                <a:t>С2</a:t>
              </a:r>
              <a:endParaRPr lang="en-US" b="1" dirty="0">
                <a:solidFill>
                  <a:srgbClr val="434343"/>
                </a:solidFill>
              </a:endParaRP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FE1AD4E0-713E-DF42-BBDF-DA5A44F2488C}"/>
                </a:ext>
              </a:extLst>
            </p:cNvPr>
            <p:cNvSpPr/>
            <p:nvPr/>
          </p:nvSpPr>
          <p:spPr>
            <a:xfrm>
              <a:off x="7949783" y="5741233"/>
              <a:ext cx="674557" cy="404734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b="1" dirty="0">
                  <a:solidFill>
                    <a:srgbClr val="434343"/>
                  </a:solidFill>
                </a:rPr>
                <a:t>С6</a:t>
              </a:r>
              <a:endParaRPr lang="en-US" b="1" dirty="0">
                <a:solidFill>
                  <a:srgbClr val="434343"/>
                </a:solidFill>
              </a:endParaRPr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2FFCA980-B96E-4E4F-9FC3-B579D48E88EF}"/>
                </a:ext>
              </a:extLst>
            </p:cNvPr>
            <p:cNvSpPr/>
            <p:nvPr/>
          </p:nvSpPr>
          <p:spPr>
            <a:xfrm>
              <a:off x="7949783" y="6702456"/>
              <a:ext cx="674557" cy="404734"/>
            </a:xfrm>
            <a:prstGeom prst="ellipse">
              <a:avLst/>
            </a:prstGeom>
            <a:solidFill>
              <a:srgbClr val="9E26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b="1" dirty="0">
                  <a:solidFill>
                    <a:schemeClr val="bg1">
                      <a:lumMod val="95000"/>
                    </a:schemeClr>
                  </a:solidFill>
                </a:rPr>
                <a:t>С3</a:t>
              </a:r>
              <a:endParaRPr lang="en-US" b="1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6694D653-3C2B-2442-9F44-6F63784162AE}"/>
                </a:ext>
              </a:extLst>
            </p:cNvPr>
            <p:cNvSpPr/>
            <p:nvPr/>
          </p:nvSpPr>
          <p:spPr>
            <a:xfrm>
              <a:off x="9131507" y="6702456"/>
              <a:ext cx="674557" cy="404734"/>
            </a:xfrm>
            <a:prstGeom prst="ellipse">
              <a:avLst/>
            </a:prstGeom>
            <a:solidFill>
              <a:srgbClr val="9E26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b="1" dirty="0">
                  <a:solidFill>
                    <a:schemeClr val="bg1">
                      <a:lumMod val="95000"/>
                    </a:schemeClr>
                  </a:solidFill>
                </a:rPr>
                <a:t>С4</a:t>
              </a:r>
              <a:endParaRPr lang="en-US" b="1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B4DECC86-7C4B-3242-A76C-CAFD636F9F01}"/>
                </a:ext>
              </a:extLst>
            </p:cNvPr>
            <p:cNvSpPr/>
            <p:nvPr/>
          </p:nvSpPr>
          <p:spPr>
            <a:xfrm>
              <a:off x="10313231" y="6704308"/>
              <a:ext cx="674557" cy="404734"/>
            </a:xfrm>
            <a:prstGeom prst="ellipse">
              <a:avLst/>
            </a:prstGeom>
            <a:solidFill>
              <a:srgbClr val="9E26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b="1" dirty="0">
                  <a:solidFill>
                    <a:schemeClr val="bg1">
                      <a:lumMod val="95000"/>
                    </a:schemeClr>
                  </a:solidFill>
                </a:rPr>
                <a:t>С5</a:t>
              </a:r>
              <a:endParaRPr lang="en-US" b="1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cxnSp>
          <p:nvCxnSpPr>
            <p:cNvPr id="66" name="Curved Connector 65">
              <a:extLst>
                <a:ext uri="{FF2B5EF4-FFF2-40B4-BE49-F238E27FC236}">
                  <a16:creationId xmlns:a16="http://schemas.microsoft.com/office/drawing/2014/main" id="{82D04784-FC86-F345-BFE9-07F04D4202DB}"/>
                </a:ext>
              </a:extLst>
            </p:cNvPr>
            <p:cNvCxnSpPr>
              <a:cxnSpLocks/>
              <a:stCxn id="61" idx="6"/>
              <a:endCxn id="63" idx="2"/>
            </p:cNvCxnSpPr>
            <p:nvPr/>
          </p:nvCxnSpPr>
          <p:spPr>
            <a:xfrm>
              <a:off x="6613160" y="5943600"/>
              <a:ext cx="1336623" cy="961223"/>
            </a:xfrm>
            <a:prstGeom prst="curvedConnector3">
              <a:avLst>
                <a:gd name="adj1" fmla="val 50000"/>
              </a:avLst>
            </a:prstGeom>
            <a:ln w="28575">
              <a:solidFill>
                <a:srgbClr val="434343"/>
              </a:solidFill>
              <a:tailEnd type="triangle" w="lg" len="lg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20965211-64DD-8F4C-A31E-E69255BCE9E1}"/>
                </a:ext>
              </a:extLst>
            </p:cNvPr>
            <p:cNvCxnSpPr>
              <a:stCxn id="60" idx="6"/>
              <a:endCxn id="61" idx="2"/>
            </p:cNvCxnSpPr>
            <p:nvPr/>
          </p:nvCxnSpPr>
          <p:spPr>
            <a:xfrm>
              <a:off x="5516380" y="5943600"/>
              <a:ext cx="422223" cy="0"/>
            </a:xfrm>
            <a:prstGeom prst="straightConnector1">
              <a:avLst/>
            </a:prstGeom>
            <a:ln w="28575">
              <a:solidFill>
                <a:srgbClr val="434343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6D014212-A318-584A-A822-56A228D74259}"/>
                </a:ext>
              </a:extLst>
            </p:cNvPr>
            <p:cNvCxnSpPr>
              <a:cxnSpLocks/>
              <a:stCxn id="61" idx="6"/>
              <a:endCxn id="62" idx="2"/>
            </p:cNvCxnSpPr>
            <p:nvPr/>
          </p:nvCxnSpPr>
          <p:spPr>
            <a:xfrm>
              <a:off x="6613160" y="5943600"/>
              <a:ext cx="1336623" cy="0"/>
            </a:xfrm>
            <a:prstGeom prst="straightConnector1">
              <a:avLst/>
            </a:prstGeom>
            <a:ln w="28575">
              <a:solidFill>
                <a:srgbClr val="434343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D2B3B188-CFB6-3D4F-87FE-058E2A6FE687}"/>
                </a:ext>
              </a:extLst>
            </p:cNvPr>
            <p:cNvCxnSpPr>
              <a:cxnSpLocks/>
              <a:stCxn id="63" idx="6"/>
              <a:endCxn id="64" idx="2"/>
            </p:cNvCxnSpPr>
            <p:nvPr/>
          </p:nvCxnSpPr>
          <p:spPr>
            <a:xfrm>
              <a:off x="8624340" y="6904823"/>
              <a:ext cx="507167" cy="0"/>
            </a:xfrm>
            <a:prstGeom prst="straightConnector1">
              <a:avLst/>
            </a:prstGeom>
            <a:ln w="28575">
              <a:solidFill>
                <a:srgbClr val="434343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9CE44C9E-324B-F845-9C56-27AD857D9A91}"/>
                </a:ext>
              </a:extLst>
            </p:cNvPr>
            <p:cNvCxnSpPr>
              <a:cxnSpLocks/>
              <a:stCxn id="64" idx="6"/>
              <a:endCxn id="65" idx="2"/>
            </p:cNvCxnSpPr>
            <p:nvPr/>
          </p:nvCxnSpPr>
          <p:spPr>
            <a:xfrm>
              <a:off x="9806064" y="6904823"/>
              <a:ext cx="507167" cy="1852"/>
            </a:xfrm>
            <a:prstGeom prst="straightConnector1">
              <a:avLst/>
            </a:prstGeom>
            <a:ln w="28575">
              <a:solidFill>
                <a:srgbClr val="434343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CD53C34C-9599-CD4F-B31B-FDE7486A455D}"/>
                </a:ext>
              </a:extLst>
            </p:cNvPr>
            <p:cNvSpPr/>
            <p:nvPr/>
          </p:nvSpPr>
          <p:spPr>
            <a:xfrm>
              <a:off x="7765567" y="4985198"/>
              <a:ext cx="1042987" cy="376607"/>
            </a:xfrm>
            <a:prstGeom prst="rect">
              <a:avLst/>
            </a:prstGeom>
            <a:solidFill>
              <a:srgbClr val="B45E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main</a:t>
              </a: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A20DB8CA-3101-6F48-B24D-F603448D9086}"/>
                </a:ext>
              </a:extLst>
            </p:cNvPr>
            <p:cNvSpPr/>
            <p:nvPr/>
          </p:nvSpPr>
          <p:spPr>
            <a:xfrm>
              <a:off x="10132621" y="7532051"/>
              <a:ext cx="1042987" cy="376607"/>
            </a:xfrm>
            <a:prstGeom prst="rect">
              <a:avLst/>
            </a:prstGeom>
            <a:solidFill>
              <a:srgbClr val="66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develop</a:t>
              </a:r>
            </a:p>
          </p:txBody>
        </p: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A8DC44B2-0347-B542-80CD-352B499556B9}"/>
                </a:ext>
              </a:extLst>
            </p:cNvPr>
            <p:cNvCxnSpPr>
              <a:stCxn id="74" idx="2"/>
              <a:endCxn id="62" idx="0"/>
            </p:cNvCxnSpPr>
            <p:nvPr/>
          </p:nvCxnSpPr>
          <p:spPr>
            <a:xfrm>
              <a:off x="8287061" y="5361805"/>
              <a:ext cx="1" cy="379428"/>
            </a:xfrm>
            <a:prstGeom prst="straightConnector1">
              <a:avLst/>
            </a:prstGeom>
            <a:ln w="28575">
              <a:solidFill>
                <a:srgbClr val="434343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2B3846DD-DE8A-124C-9730-192CFA55BE0C}"/>
                </a:ext>
              </a:extLst>
            </p:cNvPr>
            <p:cNvCxnSpPr>
              <a:cxnSpLocks/>
              <a:stCxn id="75" idx="0"/>
              <a:endCxn id="65" idx="4"/>
            </p:cNvCxnSpPr>
            <p:nvPr/>
          </p:nvCxnSpPr>
          <p:spPr>
            <a:xfrm flipH="1" flipV="1">
              <a:off x="10650510" y="7109042"/>
              <a:ext cx="3605" cy="423009"/>
            </a:xfrm>
            <a:prstGeom prst="straightConnector1">
              <a:avLst/>
            </a:prstGeom>
            <a:ln w="28575">
              <a:solidFill>
                <a:srgbClr val="434343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8" name="Notched Right Arrow 77">
            <a:extLst>
              <a:ext uri="{FF2B5EF4-FFF2-40B4-BE49-F238E27FC236}">
                <a16:creationId xmlns:a16="http://schemas.microsoft.com/office/drawing/2014/main" id="{683AECDA-A937-714D-92D4-378A2454BE0C}"/>
              </a:ext>
            </a:extLst>
          </p:cNvPr>
          <p:cNvSpPr/>
          <p:nvPr/>
        </p:nvSpPr>
        <p:spPr>
          <a:xfrm>
            <a:off x="8383008" y="7309753"/>
            <a:ext cx="1133337" cy="810994"/>
          </a:xfrm>
          <a:custGeom>
            <a:avLst/>
            <a:gdLst>
              <a:gd name="connsiteX0" fmla="*/ 0 w 1133337"/>
              <a:gd name="connsiteY0" fmla="*/ 202749 h 810994"/>
              <a:gd name="connsiteX1" fmla="*/ 727840 w 1133337"/>
              <a:gd name="connsiteY1" fmla="*/ 202749 h 810994"/>
              <a:gd name="connsiteX2" fmla="*/ 727840 w 1133337"/>
              <a:gd name="connsiteY2" fmla="*/ 0 h 810994"/>
              <a:gd name="connsiteX3" fmla="*/ 1133337 w 1133337"/>
              <a:gd name="connsiteY3" fmla="*/ 405497 h 810994"/>
              <a:gd name="connsiteX4" fmla="*/ 727840 w 1133337"/>
              <a:gd name="connsiteY4" fmla="*/ 810994 h 810994"/>
              <a:gd name="connsiteX5" fmla="*/ 727840 w 1133337"/>
              <a:gd name="connsiteY5" fmla="*/ 608246 h 810994"/>
              <a:gd name="connsiteX6" fmla="*/ 0 w 1133337"/>
              <a:gd name="connsiteY6" fmla="*/ 608246 h 810994"/>
              <a:gd name="connsiteX7" fmla="*/ 202749 w 1133337"/>
              <a:gd name="connsiteY7" fmla="*/ 405497 h 810994"/>
              <a:gd name="connsiteX8" fmla="*/ 0 w 1133337"/>
              <a:gd name="connsiteY8" fmla="*/ 202749 h 810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33337" h="810994" extrusionOk="0">
                <a:moveTo>
                  <a:pt x="0" y="202749"/>
                </a:moveTo>
                <a:cubicBezTo>
                  <a:pt x="250585" y="266231"/>
                  <a:pt x="548284" y="232913"/>
                  <a:pt x="727840" y="202749"/>
                </a:cubicBezTo>
                <a:cubicBezTo>
                  <a:pt x="744991" y="139997"/>
                  <a:pt x="728620" y="35212"/>
                  <a:pt x="727840" y="0"/>
                </a:cubicBezTo>
                <a:cubicBezTo>
                  <a:pt x="856865" y="93110"/>
                  <a:pt x="981242" y="245756"/>
                  <a:pt x="1133337" y="405497"/>
                </a:cubicBezTo>
                <a:cubicBezTo>
                  <a:pt x="951687" y="578287"/>
                  <a:pt x="797098" y="684219"/>
                  <a:pt x="727840" y="810994"/>
                </a:cubicBezTo>
                <a:cubicBezTo>
                  <a:pt x="739117" y="766062"/>
                  <a:pt x="737752" y="704097"/>
                  <a:pt x="727840" y="608246"/>
                </a:cubicBezTo>
                <a:cubicBezTo>
                  <a:pt x="528023" y="597247"/>
                  <a:pt x="135738" y="629588"/>
                  <a:pt x="0" y="608246"/>
                </a:cubicBezTo>
                <a:cubicBezTo>
                  <a:pt x="67853" y="524758"/>
                  <a:pt x="145397" y="455772"/>
                  <a:pt x="202749" y="405497"/>
                </a:cubicBezTo>
                <a:cubicBezTo>
                  <a:pt x="156561" y="336490"/>
                  <a:pt x="75695" y="251177"/>
                  <a:pt x="0" y="202749"/>
                </a:cubicBezTo>
                <a:close/>
              </a:path>
            </a:pathLst>
          </a:custGeom>
          <a:noFill/>
          <a:ln>
            <a:solidFill>
              <a:schemeClr val="accent2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notchedRightArrow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872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2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2055" y="0"/>
            <a:ext cx="7691788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24;p2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52499" y="2114550"/>
            <a:ext cx="5676901" cy="7200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25;p2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52499" y="952501"/>
            <a:ext cx="2894946" cy="533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26;p2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-26126" y="3632564"/>
            <a:ext cx="3844478" cy="6667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2"/>
          <p:cNvSpPr/>
          <p:nvPr/>
        </p:nvSpPr>
        <p:spPr>
          <a:xfrm>
            <a:off x="1328372" y="959708"/>
            <a:ext cx="2143200" cy="434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>
              <a:lnSpc>
                <a:spcPct val="199833"/>
              </a:lnSpc>
              <a:buSzPts val="1800"/>
            </a:pPr>
            <a:r>
              <a:rPr lang="en-US" sz="180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ПРЕПОДАВАТЕЛЬ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28;p2"/>
          <p:cNvSpPr/>
          <p:nvPr/>
        </p:nvSpPr>
        <p:spPr>
          <a:xfrm>
            <a:off x="7971773" y="2114551"/>
            <a:ext cx="9665769" cy="6112043"/>
          </a:xfrm>
          <a:prstGeom prst="roundRect">
            <a:avLst>
              <a:gd name="adj" fmla="val 394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</a:endParaRPr>
          </a:p>
        </p:txBody>
      </p:sp>
      <p:sp>
        <p:nvSpPr>
          <p:cNvPr id="29" name="Google Shape;29;p2"/>
          <p:cNvSpPr/>
          <p:nvPr/>
        </p:nvSpPr>
        <p:spPr>
          <a:xfrm>
            <a:off x="8484015" y="2076816"/>
            <a:ext cx="7610400" cy="743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90000"/>
              </a:lnSpc>
              <a:buClr>
                <a:schemeClr val="dk1"/>
              </a:buClr>
              <a:buSzPts val="3300"/>
            </a:pPr>
            <a:r>
              <a:rPr lang="en-US" sz="4700" b="1">
                <a:solidFill>
                  <a:schemeClr val="dk1"/>
                </a:solidFill>
              </a:rPr>
              <a:t>Имя </a:t>
            </a:r>
            <a:endParaRPr sz="4700" b="1">
              <a:solidFill>
                <a:schemeClr val="dk1"/>
              </a:solidFill>
            </a:endParaRPr>
          </a:p>
          <a:p>
            <a:pPr>
              <a:lnSpc>
                <a:spcPct val="90000"/>
              </a:lnSpc>
              <a:buClr>
                <a:schemeClr val="dk1"/>
              </a:buClr>
              <a:buSzPts val="3300"/>
            </a:pPr>
            <a:r>
              <a:rPr lang="en-US" sz="4700" b="1">
                <a:solidFill>
                  <a:schemeClr val="dk1"/>
                </a:solidFill>
              </a:rPr>
              <a:t>Фамилия</a:t>
            </a:r>
            <a:br>
              <a:rPr lang="en-US" sz="1700">
                <a:solidFill>
                  <a:schemeClr val="dk1"/>
                </a:solidFill>
              </a:rPr>
            </a:br>
            <a:endParaRPr sz="5832">
              <a:solidFill>
                <a:srgbClr val="171717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0" name="Google Shape;30;p2"/>
          <p:cNvSpPr/>
          <p:nvPr/>
        </p:nvSpPr>
        <p:spPr>
          <a:xfrm>
            <a:off x="8614065" y="3889986"/>
            <a:ext cx="7610400" cy="28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30000"/>
              </a:lnSpc>
              <a:buSzPts val="2100"/>
            </a:pPr>
            <a:r>
              <a:rPr lang="en-US" sz="2101" b="1">
                <a:solidFill>
                  <a:srgbClr val="171717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Текущая должность</a:t>
            </a:r>
            <a:endParaRPr sz="2101" b="1">
              <a:solidFill>
                <a:srgbClr val="171717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>
              <a:lnSpc>
                <a:spcPct val="130000"/>
              </a:lnSpc>
              <a:buSzPts val="2100"/>
            </a:pPr>
            <a:endParaRPr sz="2101" b="1">
              <a:solidFill>
                <a:srgbClr val="171717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marL="457239" indent="-361981">
              <a:lnSpc>
                <a:spcPct val="130000"/>
              </a:lnSpc>
              <a:buClr>
                <a:srgbClr val="171717"/>
              </a:buClr>
              <a:buSzPts val="2100"/>
              <a:buFont typeface="Arial"/>
              <a:buChar char="•"/>
            </a:pPr>
            <a:r>
              <a:rPr lang="en-US" sz="2101">
                <a:solidFill>
                  <a:srgbClr val="171717"/>
                </a:solidFill>
                <a:latin typeface="Inter"/>
                <a:ea typeface="Inter"/>
                <a:cs typeface="Inter"/>
                <a:sym typeface="Inter"/>
              </a:rPr>
              <a:t>Количество лет опыта</a:t>
            </a:r>
            <a:endParaRPr sz="2101">
              <a:solidFill>
                <a:srgbClr val="171717"/>
              </a:solidFill>
              <a:latin typeface="Inter"/>
              <a:ea typeface="Inter"/>
              <a:cs typeface="Inter"/>
              <a:sym typeface="Inter"/>
            </a:endParaRPr>
          </a:p>
          <a:p>
            <a:pPr marL="457239" indent="-361981">
              <a:lnSpc>
                <a:spcPct val="130000"/>
              </a:lnSpc>
              <a:buClr>
                <a:srgbClr val="171717"/>
              </a:buClr>
              <a:buSzPts val="2100"/>
              <a:buFont typeface="Arial"/>
              <a:buChar char="•"/>
            </a:pPr>
            <a:r>
              <a:rPr lang="en-US" sz="2101">
                <a:solidFill>
                  <a:srgbClr val="171717"/>
                </a:solidFill>
                <a:latin typeface="Inter"/>
                <a:ea typeface="Inter"/>
                <a:cs typeface="Inter"/>
                <a:sym typeface="Inter"/>
              </a:rPr>
              <a:t>Какой у Вас опыт - ключевые кейсы</a:t>
            </a:r>
            <a:endParaRPr sz="2101">
              <a:solidFill>
                <a:srgbClr val="171717"/>
              </a:solidFill>
              <a:latin typeface="Inter"/>
              <a:ea typeface="Inter"/>
              <a:cs typeface="Inter"/>
              <a:sym typeface="Inter"/>
            </a:endParaRPr>
          </a:p>
          <a:p>
            <a:pPr marL="457239" indent="-361981">
              <a:lnSpc>
                <a:spcPct val="130000"/>
              </a:lnSpc>
              <a:buClr>
                <a:srgbClr val="171717"/>
              </a:buClr>
              <a:buSzPts val="2100"/>
              <a:buFont typeface="Arial"/>
              <a:buChar char="•"/>
            </a:pPr>
            <a:r>
              <a:rPr lang="en-US" sz="2101">
                <a:solidFill>
                  <a:srgbClr val="171717"/>
                </a:solidFill>
                <a:latin typeface="Inter"/>
                <a:ea typeface="Inter"/>
                <a:cs typeface="Inter"/>
                <a:sym typeface="Inter"/>
              </a:rPr>
              <a:t>Самые яркие проекты</a:t>
            </a:r>
            <a:endParaRPr sz="2101">
              <a:solidFill>
                <a:srgbClr val="171717"/>
              </a:solidFill>
              <a:latin typeface="Inter"/>
              <a:ea typeface="Inter"/>
              <a:cs typeface="Inter"/>
              <a:sym typeface="Inter"/>
            </a:endParaRPr>
          </a:p>
          <a:p>
            <a:pPr marL="457239" indent="-361981">
              <a:lnSpc>
                <a:spcPct val="130000"/>
              </a:lnSpc>
              <a:buClr>
                <a:srgbClr val="171717"/>
              </a:buClr>
              <a:buSzPts val="2100"/>
              <a:buFont typeface="Arial"/>
              <a:buChar char="•"/>
            </a:pPr>
            <a:r>
              <a:rPr lang="en-US" sz="2101">
                <a:solidFill>
                  <a:srgbClr val="171717"/>
                </a:solidFill>
                <a:latin typeface="Inter"/>
                <a:ea typeface="Inter"/>
                <a:cs typeface="Inter"/>
                <a:sym typeface="Inter"/>
              </a:rPr>
              <a:t>Дополнительная информация по вашему усмотрению</a:t>
            </a:r>
            <a:endParaRPr sz="2101">
              <a:solidFill>
                <a:srgbClr val="171717"/>
              </a:solidFill>
              <a:latin typeface="Inter"/>
              <a:ea typeface="Inter"/>
              <a:cs typeface="Inter"/>
              <a:sym typeface="Inter"/>
            </a:endParaRPr>
          </a:p>
          <a:p>
            <a:pPr>
              <a:lnSpc>
                <a:spcPct val="130000"/>
              </a:lnSpc>
              <a:buClr>
                <a:schemeClr val="dk1"/>
              </a:buClr>
              <a:buSzPts val="1100"/>
            </a:pPr>
            <a:endParaRPr sz="2101">
              <a:solidFill>
                <a:srgbClr val="171717"/>
              </a:solidFill>
              <a:latin typeface="Inter"/>
              <a:ea typeface="Inter"/>
              <a:cs typeface="Inter"/>
              <a:sym typeface="Inter"/>
            </a:endParaRPr>
          </a:p>
          <a:p>
            <a:pPr>
              <a:lnSpc>
                <a:spcPct val="130000"/>
              </a:lnSpc>
              <a:buSzPts val="2100"/>
            </a:pPr>
            <a:endParaRPr sz="2101">
              <a:solidFill>
                <a:srgbClr val="171717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31" name="Google Shape;31;p2"/>
          <p:cNvGrpSpPr/>
          <p:nvPr/>
        </p:nvGrpSpPr>
        <p:grpSpPr>
          <a:xfrm>
            <a:off x="13381663" y="6694267"/>
            <a:ext cx="4906335" cy="3592734"/>
            <a:chOff x="12341323" y="5932463"/>
            <a:chExt cx="5946676" cy="4354538"/>
          </a:xfrm>
        </p:grpSpPr>
        <p:pic>
          <p:nvPicPr>
            <p:cNvPr id="32" name="Google Shape;32;p2" descr="preencoded.png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12792089" y="6485129"/>
              <a:ext cx="5263191" cy="38018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" name="Google Shape;33;p2" descr="preencoded.png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12341323" y="7450891"/>
              <a:ext cx="5263191" cy="283610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" name="Google Shape;34;p2" descr="preencoded.png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13214044" y="5932463"/>
              <a:ext cx="5073955" cy="43545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" name="Google Shape;35;p2"/>
            <p:cNvSpPr/>
            <p:nvPr/>
          </p:nvSpPr>
          <p:spPr>
            <a:xfrm rot="44789">
              <a:off x="15363804" y="7485353"/>
              <a:ext cx="276323" cy="1809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lnSpc>
                  <a:spcPct val="122950"/>
                </a:lnSpc>
                <a:buSzPts val="1159"/>
              </a:pPr>
              <a:endParaRPr sz="115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36;p2"/>
            <p:cNvSpPr/>
            <p:nvPr/>
          </p:nvSpPr>
          <p:spPr>
            <a:xfrm rot="44789">
              <a:off x="14906604" y="8451115"/>
              <a:ext cx="276323" cy="1809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lnSpc>
                  <a:spcPct val="122950"/>
                </a:lnSpc>
                <a:buSzPts val="1159"/>
              </a:pPr>
              <a:endParaRPr sz="115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7" name="Google Shape;37;p2"/>
          <p:cNvSpPr txBox="1"/>
          <p:nvPr/>
        </p:nvSpPr>
        <p:spPr>
          <a:xfrm>
            <a:off x="1950451" y="5134616"/>
            <a:ext cx="3681000" cy="900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6" tIns="34276" rIns="34276" bIns="34276" anchor="t" anchorCtr="0">
            <a:spAutoFit/>
          </a:bodyPr>
          <a:lstStyle/>
          <a:p>
            <a:pPr algn="ctr">
              <a:buSzPts val="2700"/>
            </a:pPr>
            <a:r>
              <a:rPr lang="en-US" sz="2701" b="1">
                <a:latin typeface="Open Sans"/>
                <a:ea typeface="Open Sans"/>
                <a:cs typeface="Open Sans"/>
                <a:sym typeface="Open Sans"/>
              </a:rPr>
              <a:t>Фото преподавателя</a:t>
            </a:r>
            <a:endParaRPr sz="2701"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8" name="Google Shape;38;p2"/>
          <p:cNvSpPr txBox="1"/>
          <p:nvPr/>
        </p:nvSpPr>
        <p:spPr>
          <a:xfrm>
            <a:off x="8677890" y="6776720"/>
            <a:ext cx="4671600" cy="9921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6" tIns="34276" rIns="34276" bIns="34276" anchor="t" anchorCtr="0">
            <a:spAutoFit/>
          </a:bodyPr>
          <a:lstStyle/>
          <a:p>
            <a:pPr>
              <a:lnSpc>
                <a:spcPct val="150000"/>
              </a:lnSpc>
              <a:buSzPts val="1100"/>
            </a:pPr>
            <a:r>
              <a:rPr lang="en-US" sz="1999" u="sng">
                <a:solidFill>
                  <a:srgbClr val="F16720"/>
                </a:solidFill>
                <a:highlight>
                  <a:schemeClr val="lt1"/>
                </a:highlight>
              </a:rPr>
              <a:t>Корпоративный e-mail </a:t>
            </a:r>
            <a:endParaRPr sz="1999" u="sng">
              <a:solidFill>
                <a:srgbClr val="F16720"/>
              </a:solidFill>
              <a:highlight>
                <a:schemeClr val="lt1"/>
              </a:highlight>
            </a:endParaRPr>
          </a:p>
          <a:p>
            <a:pPr>
              <a:lnSpc>
                <a:spcPct val="150000"/>
              </a:lnSpc>
              <a:buSzPts val="1100"/>
            </a:pPr>
            <a:r>
              <a:rPr lang="en-US" sz="1999" u="sng">
                <a:solidFill>
                  <a:srgbClr val="F16720"/>
                </a:solidFill>
                <a:highlight>
                  <a:schemeClr val="lt1"/>
                </a:highlight>
                <a:latin typeface="Open Sans"/>
                <a:ea typeface="Open Sans"/>
                <a:cs typeface="Open Sans"/>
                <a:sym typeface="Open Sans"/>
              </a:rPr>
              <a:t>Социальные сети (по желанию)</a:t>
            </a:r>
            <a:endParaRPr sz="1999" u="sng">
              <a:solidFill>
                <a:srgbClr val="F16720"/>
              </a:solidFill>
              <a:highlight>
                <a:schemeClr val="lt1"/>
              </a:highlight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EEF10-5BF4-CC43-A292-4B076BDBA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Live-coding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DD0F4F-D153-6541-9CE6-83CC0883C9B4}"/>
              </a:ext>
            </a:extLst>
          </p:cNvPr>
          <p:cNvSpPr txBox="1"/>
          <p:nvPr/>
        </p:nvSpPr>
        <p:spPr>
          <a:xfrm>
            <a:off x="1257300" y="2713809"/>
            <a:ext cx="12981214" cy="39018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ru-RU" sz="2400" dirty="0">
                <a:solidFill>
                  <a:schemeClr val="tx1"/>
                </a:solidFill>
                <a:latin typeface="+mn-lt"/>
              </a:rPr>
              <a:t>Посмотреть какие ветки есть</a:t>
            </a:r>
            <a:endParaRPr lang="en-US" sz="2400" dirty="0">
              <a:solidFill>
                <a:schemeClr val="tx1"/>
              </a:solidFill>
              <a:latin typeface="+mn-lt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ru-RU" sz="2400" dirty="0">
                <a:solidFill>
                  <a:schemeClr val="tx1"/>
                </a:solidFill>
                <a:latin typeface="+mn-lt"/>
              </a:rPr>
              <a:t>Создать новую ветку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ru-RU" sz="2400" dirty="0">
                <a:solidFill>
                  <a:schemeClr val="tx1"/>
                </a:solidFill>
                <a:latin typeface="+mn-lt"/>
              </a:rPr>
              <a:t>Переключиться на новую ветку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ru-RU" sz="2400" dirty="0">
                <a:solidFill>
                  <a:schemeClr val="tx1"/>
                </a:solidFill>
                <a:latin typeface="+mn-lt"/>
              </a:rPr>
              <a:t>Создать несколько </a:t>
            </a:r>
            <a:r>
              <a:rPr lang="ru-RU" sz="2400" dirty="0" err="1">
                <a:solidFill>
                  <a:schemeClr val="tx1"/>
                </a:solidFill>
                <a:latin typeface="+mn-lt"/>
              </a:rPr>
              <a:t>коммитов</a:t>
            </a:r>
            <a:endParaRPr lang="ru-RU" sz="2400" dirty="0">
              <a:solidFill>
                <a:schemeClr val="tx1"/>
              </a:solidFill>
              <a:latin typeface="+mn-lt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ru-RU" sz="2400" dirty="0">
                <a:solidFill>
                  <a:schemeClr val="tx1"/>
                </a:solidFill>
                <a:latin typeface="+mn-lt"/>
              </a:rPr>
              <a:t>Выполнить 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fast-forward </a:t>
            </a:r>
            <a:r>
              <a:rPr lang="ru-RU" sz="2400" dirty="0">
                <a:solidFill>
                  <a:schemeClr val="tx1"/>
                </a:solidFill>
                <a:latin typeface="+mn-lt"/>
              </a:rPr>
              <a:t>слияние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ru-RU" sz="2400" dirty="0">
                <a:solidFill>
                  <a:schemeClr val="tx1"/>
                </a:solidFill>
                <a:latin typeface="+mn-lt"/>
              </a:rPr>
              <a:t>Проверить состояние веток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ru-RU" sz="2400" dirty="0">
                <a:solidFill>
                  <a:schemeClr val="tx1"/>
                </a:solidFill>
                <a:latin typeface="+mn-lt"/>
              </a:rPr>
              <a:t>Удалить слитую ветку (больше не нужна)</a:t>
            </a:r>
          </a:p>
        </p:txBody>
      </p:sp>
    </p:spTree>
    <p:extLst>
      <p:ext uri="{BB962C8B-B14F-4D97-AF65-F5344CB8AC3E}">
        <p14:creationId xmlns:p14="http://schemas.microsoft.com/office/powerpoint/2010/main" val="39466181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/>
          <p:nvPr/>
        </p:nvSpPr>
        <p:spPr>
          <a:xfrm>
            <a:off x="4990698" y="2536027"/>
            <a:ext cx="11612880" cy="4598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90000"/>
              </a:lnSpc>
              <a:buSzPts val="8625"/>
            </a:pPr>
            <a:r>
              <a:rPr lang="ru-RU" sz="8601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Практика</a:t>
            </a:r>
            <a:endParaRPr lang="en-US" sz="8601" b="1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>
              <a:lnSpc>
                <a:spcPct val="90000"/>
              </a:lnSpc>
              <a:buSzPts val="8625"/>
            </a:pPr>
            <a:endParaRPr lang="en-US" sz="8601" b="1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>
              <a:lnSpc>
                <a:spcPct val="90000"/>
              </a:lnSpc>
              <a:buSzPts val="8625"/>
            </a:pPr>
            <a:r>
              <a:rPr lang="en-US" sz="66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Git</a:t>
            </a:r>
            <a:r>
              <a:rPr lang="ru-RU" sz="66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–</a:t>
            </a:r>
            <a:r>
              <a:rPr lang="en-US" sz="66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fast-forward </a:t>
            </a:r>
            <a:r>
              <a:rPr lang="ru-RU" sz="66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слияния</a:t>
            </a:r>
          </a:p>
          <a:p>
            <a:pPr>
              <a:lnSpc>
                <a:spcPct val="90000"/>
              </a:lnSpc>
              <a:buSzPts val="8625"/>
            </a:pPr>
            <a:endParaRPr lang="ru-RU" sz="6600" b="1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>
              <a:lnSpc>
                <a:spcPct val="90000"/>
              </a:lnSpc>
              <a:buSzPts val="8625"/>
            </a:pPr>
            <a:r>
              <a:rPr lang="ru-RU" sz="60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Работа в сессионном зале</a:t>
            </a:r>
          </a:p>
        </p:txBody>
      </p:sp>
    </p:spTree>
    <p:extLst>
      <p:ext uri="{BB962C8B-B14F-4D97-AF65-F5344CB8AC3E}">
        <p14:creationId xmlns:p14="http://schemas.microsoft.com/office/powerpoint/2010/main" val="21976004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EEF10-5BF4-CC43-A292-4B076BDBA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Задание в сессионном зале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DD0F4F-D153-6541-9CE6-83CC0883C9B4}"/>
              </a:ext>
            </a:extLst>
          </p:cNvPr>
          <p:cNvSpPr txBox="1"/>
          <p:nvPr/>
        </p:nvSpPr>
        <p:spPr>
          <a:xfrm>
            <a:off x="1257300" y="2713808"/>
            <a:ext cx="12981214" cy="4467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400" b="1" dirty="0">
                <a:solidFill>
                  <a:schemeClr val="tx1"/>
                </a:solidFill>
                <a:latin typeface="JetBrains Mono"/>
              </a:rPr>
              <a:t>Выполните задания.</a:t>
            </a:r>
          </a:p>
          <a:p>
            <a:pPr>
              <a:lnSpc>
                <a:spcPct val="150000"/>
              </a:lnSpc>
            </a:pPr>
            <a:endParaRPr lang="ru-RU" sz="2400" b="1" dirty="0">
              <a:solidFill>
                <a:schemeClr val="tx1"/>
              </a:solidFill>
              <a:latin typeface="JetBrains Mono"/>
            </a:endParaRPr>
          </a:p>
          <a:p>
            <a:pPr>
              <a:lnSpc>
                <a:spcPct val="150000"/>
              </a:lnSpc>
            </a:pPr>
            <a:r>
              <a:rPr lang="ru-RU" sz="2400" b="1" dirty="0">
                <a:solidFill>
                  <a:schemeClr val="tx1"/>
                </a:solidFill>
                <a:latin typeface="JetBrains Mono"/>
              </a:rPr>
              <a:t>Время выполнения: 20 минут</a:t>
            </a:r>
          </a:p>
          <a:p>
            <a:pPr>
              <a:lnSpc>
                <a:spcPct val="150000"/>
              </a:lnSpc>
            </a:pPr>
            <a:r>
              <a:rPr lang="ru-RU" sz="2400" dirty="0">
                <a:solidFill>
                  <a:schemeClr val="tx1"/>
                </a:solidFill>
                <a:latin typeface="JetBrains Mono"/>
              </a:rPr>
              <a:t>Как работать с заданием:</a:t>
            </a:r>
          </a:p>
          <a:p>
            <a:pPr marL="342930" indent="-34293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JetBrains Mono"/>
              </a:rPr>
              <a:t>Поделитесь на команды по 3-4 человека и перейдите в сессионные залы.</a:t>
            </a:r>
          </a:p>
          <a:p>
            <a:pPr marL="342930" indent="-34293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JetBrains Mono"/>
              </a:rPr>
              <a:t>Один человек демонстрирует экран и записывает решение, все остальные вырабатывают решение.</a:t>
            </a:r>
          </a:p>
          <a:p>
            <a:pPr marL="342930" indent="-34293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JetBrains Mono"/>
              </a:rPr>
              <a:t>Вся команда должна понимать решение, объясняйте друг другу.</a:t>
            </a:r>
          </a:p>
        </p:txBody>
      </p:sp>
    </p:spTree>
    <p:extLst>
      <p:ext uri="{BB962C8B-B14F-4D97-AF65-F5344CB8AC3E}">
        <p14:creationId xmlns:p14="http://schemas.microsoft.com/office/powerpoint/2010/main" val="35984090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C1F89D-7176-1A44-9626-E62A4811A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Практика студентов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E8C266-D635-7A4F-B632-AF7D9162C52A}"/>
              </a:ext>
            </a:extLst>
          </p:cNvPr>
          <p:cNvSpPr txBox="1"/>
          <p:nvPr/>
        </p:nvSpPr>
        <p:spPr>
          <a:xfrm>
            <a:off x="1257300" y="2713809"/>
            <a:ext cx="12981214" cy="39018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ru-RU" sz="2400" dirty="0">
                <a:solidFill>
                  <a:schemeClr val="tx1"/>
                </a:solidFill>
                <a:latin typeface="+mn-lt"/>
              </a:rPr>
              <a:t>Посмотреть какие ветки есть</a:t>
            </a:r>
            <a:endParaRPr lang="en-US" sz="2400" dirty="0">
              <a:solidFill>
                <a:schemeClr val="tx1"/>
              </a:solidFill>
              <a:latin typeface="+mn-lt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ru-RU" sz="2400" dirty="0">
                <a:solidFill>
                  <a:schemeClr val="tx1"/>
                </a:solidFill>
                <a:latin typeface="+mn-lt"/>
              </a:rPr>
              <a:t>Создать новую ветку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ru-RU" sz="2400" dirty="0">
                <a:solidFill>
                  <a:schemeClr val="tx1"/>
                </a:solidFill>
                <a:latin typeface="+mn-lt"/>
              </a:rPr>
              <a:t>Переключиться на новую ветку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ru-RU" sz="2400" dirty="0">
                <a:solidFill>
                  <a:schemeClr val="tx1"/>
                </a:solidFill>
                <a:latin typeface="+mn-lt"/>
              </a:rPr>
              <a:t>Создать несколько </a:t>
            </a:r>
            <a:r>
              <a:rPr lang="ru-RU" sz="2400" dirty="0" err="1">
                <a:solidFill>
                  <a:schemeClr val="tx1"/>
                </a:solidFill>
                <a:latin typeface="+mn-lt"/>
              </a:rPr>
              <a:t>коммитов</a:t>
            </a:r>
            <a:endParaRPr lang="ru-RU" sz="2400" dirty="0">
              <a:solidFill>
                <a:schemeClr val="tx1"/>
              </a:solidFill>
              <a:latin typeface="+mn-lt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ru-RU" sz="2400" dirty="0">
                <a:solidFill>
                  <a:schemeClr val="tx1"/>
                </a:solidFill>
                <a:latin typeface="+mn-lt"/>
              </a:rPr>
              <a:t>Выполнить 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fast-forward </a:t>
            </a:r>
            <a:r>
              <a:rPr lang="ru-RU" sz="2400" dirty="0">
                <a:solidFill>
                  <a:schemeClr val="tx1"/>
                </a:solidFill>
                <a:latin typeface="+mn-lt"/>
              </a:rPr>
              <a:t>слияние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ru-RU" sz="2400" dirty="0">
                <a:solidFill>
                  <a:schemeClr val="tx1"/>
                </a:solidFill>
                <a:latin typeface="+mn-lt"/>
              </a:rPr>
              <a:t>Проверить состояние веток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ru-RU" sz="2400" dirty="0">
                <a:solidFill>
                  <a:schemeClr val="tx1"/>
                </a:solidFill>
                <a:latin typeface="+mn-lt"/>
              </a:rPr>
              <a:t>Удалить слитую ветку (больше не нужна)</a:t>
            </a:r>
          </a:p>
        </p:txBody>
      </p:sp>
    </p:spTree>
    <p:extLst>
      <p:ext uri="{BB962C8B-B14F-4D97-AF65-F5344CB8AC3E}">
        <p14:creationId xmlns:p14="http://schemas.microsoft.com/office/powerpoint/2010/main" val="42936612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8"/>
          <p:cNvSpPr txBox="1"/>
          <p:nvPr/>
        </p:nvSpPr>
        <p:spPr>
          <a:xfrm>
            <a:off x="623400" y="4306902"/>
            <a:ext cx="17041200" cy="11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rmAutofit fontScale="92500" lnSpcReduction="10000"/>
          </a:bodyPr>
          <a:lstStyle/>
          <a:p>
            <a:pPr algn="ctr"/>
            <a:r>
              <a:rPr lang="en" sz="5601" dirty="0" err="1">
                <a:solidFill>
                  <a:schemeClr val="bg1"/>
                </a:solidFill>
              </a:rPr>
              <a:t>Работа</a:t>
            </a:r>
            <a:r>
              <a:rPr lang="en" sz="5601" dirty="0">
                <a:solidFill>
                  <a:schemeClr val="bg1"/>
                </a:solidFill>
              </a:rPr>
              <a:t> </a:t>
            </a:r>
            <a:r>
              <a:rPr lang="en" sz="5601" dirty="0" err="1">
                <a:solidFill>
                  <a:schemeClr val="bg1"/>
                </a:solidFill>
              </a:rPr>
              <a:t>в</a:t>
            </a:r>
            <a:r>
              <a:rPr lang="en" sz="5601" dirty="0">
                <a:solidFill>
                  <a:schemeClr val="bg1"/>
                </a:solidFill>
              </a:rPr>
              <a:t> </a:t>
            </a:r>
            <a:r>
              <a:rPr lang="en" sz="5601" dirty="0" err="1">
                <a:solidFill>
                  <a:schemeClr val="bg1"/>
                </a:solidFill>
              </a:rPr>
              <a:t>сессионном</a:t>
            </a:r>
            <a:r>
              <a:rPr lang="en" sz="5601" dirty="0">
                <a:solidFill>
                  <a:schemeClr val="bg1"/>
                </a:solidFill>
              </a:rPr>
              <a:t> </a:t>
            </a:r>
            <a:r>
              <a:rPr lang="en" sz="5601" dirty="0" err="1">
                <a:solidFill>
                  <a:schemeClr val="bg1"/>
                </a:solidFill>
              </a:rPr>
              <a:t>зале</a:t>
            </a:r>
            <a:endParaRPr lang="en" sz="560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61437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93B91-56DD-A246-9050-3EB1314A0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Работа в сессионных залах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9E63B5-81C1-EA4D-8CD3-DF50A2276311}"/>
              </a:ext>
            </a:extLst>
          </p:cNvPr>
          <p:cNvSpPr txBox="1"/>
          <p:nvPr/>
        </p:nvSpPr>
        <p:spPr>
          <a:xfrm>
            <a:off x="1257301" y="3955842"/>
            <a:ext cx="12471762" cy="30887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ru-RU" sz="2801" dirty="0">
                <a:latin typeface="Arial" panose="020B0604020202020204" pitchFamily="34" charset="0"/>
              </a:rPr>
              <a:t>Пусть каждая команда покажет свои решения и расскажет:</a:t>
            </a:r>
            <a:endParaRPr lang="ru-RU" sz="2801" dirty="0"/>
          </a:p>
          <a:p>
            <a:pPr fontAlgn="base">
              <a:spcAft>
                <a:spcPts val="1001"/>
              </a:spcAft>
              <a:buFont typeface="Arial" panose="020B0604020202020204" pitchFamily="34" charset="0"/>
              <a:buChar char="•"/>
            </a:pPr>
            <a:r>
              <a:rPr lang="ru-RU" sz="2801" dirty="0">
                <a:latin typeface="Arial" panose="020B0604020202020204" pitchFamily="34" charset="0"/>
              </a:rPr>
              <a:t> что получилось сделать;</a:t>
            </a:r>
          </a:p>
          <a:p>
            <a:pPr fontAlgn="base">
              <a:spcAft>
                <a:spcPts val="1001"/>
              </a:spcAft>
              <a:buFont typeface="Arial" panose="020B0604020202020204" pitchFamily="34" charset="0"/>
              <a:buChar char="•"/>
            </a:pPr>
            <a:r>
              <a:rPr lang="ru-RU" sz="2801" dirty="0">
                <a:latin typeface="Arial" panose="020B0604020202020204" pitchFamily="34" charset="0"/>
              </a:rPr>
              <a:t> где были трудности и какие вопросы возникли в процессе решения.</a:t>
            </a:r>
          </a:p>
          <a:p>
            <a:br>
              <a:rPr lang="ru-RU" sz="2801" dirty="0"/>
            </a:br>
            <a:r>
              <a:rPr lang="ru-RU" sz="2801" dirty="0">
                <a:latin typeface="Arial" panose="020B0604020202020204" pitchFamily="34" charset="0"/>
              </a:rPr>
              <a:t>Преподаватель разбирает решения, указывает на ошибки и показывает верный подход к решению. </a:t>
            </a:r>
            <a:endParaRPr lang="en-US" sz="2801" dirty="0"/>
          </a:p>
        </p:txBody>
      </p:sp>
    </p:spTree>
    <p:extLst>
      <p:ext uri="{BB962C8B-B14F-4D97-AF65-F5344CB8AC3E}">
        <p14:creationId xmlns:p14="http://schemas.microsoft.com/office/powerpoint/2010/main" val="39118977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EEF10-5BF4-CC43-A292-4B076BDBA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Live-coding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DD0F4F-D153-6541-9CE6-83CC0883C9B4}"/>
              </a:ext>
            </a:extLst>
          </p:cNvPr>
          <p:cNvSpPr txBox="1"/>
          <p:nvPr/>
        </p:nvSpPr>
        <p:spPr>
          <a:xfrm>
            <a:off x="1257300" y="2713809"/>
            <a:ext cx="16473488" cy="6117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ru-RU" sz="2400" dirty="0">
                <a:solidFill>
                  <a:schemeClr val="tx1"/>
                </a:solidFill>
                <a:latin typeface="+mn-lt"/>
              </a:rPr>
              <a:t>Посмотреть какие ветки есть</a:t>
            </a:r>
            <a:endParaRPr lang="en-US" sz="2400" dirty="0">
              <a:solidFill>
                <a:schemeClr val="tx1"/>
              </a:solidFill>
              <a:latin typeface="+mn-lt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ru-RU" sz="2400" dirty="0">
                <a:solidFill>
                  <a:schemeClr val="tx1"/>
                </a:solidFill>
                <a:latin typeface="+mn-lt"/>
              </a:rPr>
              <a:t>Создать новую ветку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ru-RU" sz="2400" dirty="0">
                <a:solidFill>
                  <a:schemeClr val="tx1"/>
                </a:solidFill>
                <a:latin typeface="+mn-lt"/>
              </a:rPr>
              <a:t>Переключиться на новую ветку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dev</a:t>
            </a:r>
            <a:endParaRPr lang="ru-RU" sz="2400" dirty="0">
              <a:solidFill>
                <a:schemeClr val="tx1"/>
              </a:solidFill>
              <a:latin typeface="+mn-lt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ru-RU" sz="2400" dirty="0">
                <a:solidFill>
                  <a:schemeClr val="tx1"/>
                </a:solidFill>
                <a:latin typeface="+mn-lt"/>
              </a:rPr>
              <a:t>Создать несколько </a:t>
            </a:r>
            <a:r>
              <a:rPr lang="ru-RU" sz="2400" dirty="0" err="1">
                <a:solidFill>
                  <a:schemeClr val="tx1"/>
                </a:solidFill>
                <a:latin typeface="+mn-lt"/>
              </a:rPr>
              <a:t>коммитов</a:t>
            </a:r>
            <a:endParaRPr lang="ru-RU" sz="2400" dirty="0">
              <a:solidFill>
                <a:schemeClr val="tx1"/>
              </a:solidFill>
              <a:latin typeface="+mn-lt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ru-RU" sz="2400" dirty="0">
                <a:solidFill>
                  <a:schemeClr val="tx1"/>
                </a:solidFill>
                <a:latin typeface="+mn-lt"/>
              </a:rPr>
              <a:t>Переключиться на ветку 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main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ru-RU" sz="2400" dirty="0">
                <a:solidFill>
                  <a:schemeClr val="tx1"/>
                </a:solidFill>
                <a:latin typeface="+mn-lt"/>
              </a:rPr>
              <a:t>Сделать несколько </a:t>
            </a:r>
            <a:r>
              <a:rPr lang="ru-RU" sz="2400" dirty="0" err="1">
                <a:solidFill>
                  <a:schemeClr val="tx1"/>
                </a:solidFill>
                <a:latin typeface="+mn-lt"/>
              </a:rPr>
              <a:t>коммитов</a:t>
            </a:r>
            <a:r>
              <a:rPr lang="ru-RU" sz="2400" dirty="0">
                <a:solidFill>
                  <a:schemeClr val="tx1"/>
                </a:solidFill>
                <a:latin typeface="+mn-lt"/>
              </a:rPr>
              <a:t>. </a:t>
            </a:r>
            <a:br>
              <a:rPr lang="ru-RU" sz="2400" dirty="0">
                <a:solidFill>
                  <a:schemeClr val="tx1"/>
                </a:solidFill>
                <a:latin typeface="+mn-lt"/>
              </a:rPr>
            </a:br>
            <a:r>
              <a:rPr lang="ru-RU" sz="2400" b="1" dirty="0">
                <a:solidFill>
                  <a:schemeClr val="tx1"/>
                </a:solidFill>
                <a:latin typeface="+mn-lt"/>
              </a:rPr>
              <a:t>Внимание! Не вносить изменения в файлы из ветки</a:t>
            </a:r>
            <a:r>
              <a:rPr lang="en-US" sz="2400" b="1" dirty="0">
                <a:solidFill>
                  <a:schemeClr val="tx1"/>
                </a:solidFill>
                <a:latin typeface="+mn-lt"/>
              </a:rPr>
              <a:t> dev – </a:t>
            </a:r>
            <a:r>
              <a:rPr lang="ru-RU" sz="2400" b="1" dirty="0">
                <a:solidFill>
                  <a:schemeClr val="tx1"/>
                </a:solidFill>
                <a:latin typeface="+mn-lt"/>
              </a:rPr>
              <a:t>иначе возникнет конфликт!</a:t>
            </a:r>
            <a:r>
              <a:rPr lang="ru-RU" sz="2400" dirty="0">
                <a:solidFill>
                  <a:schemeClr val="tx1"/>
                </a:solidFill>
                <a:latin typeface="+mn-lt"/>
              </a:rPr>
              <a:t> 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ru-RU" sz="2400" dirty="0">
                <a:solidFill>
                  <a:schemeClr val="tx1"/>
                </a:solidFill>
                <a:latin typeface="+mn-lt"/>
              </a:rPr>
              <a:t>Переключиться на ветку 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main</a:t>
            </a:r>
            <a:endParaRPr lang="ru-RU" sz="2400" dirty="0">
              <a:solidFill>
                <a:schemeClr val="tx1"/>
              </a:solidFill>
              <a:latin typeface="+mn-lt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ru-RU" sz="2400" dirty="0">
                <a:solidFill>
                  <a:schemeClr val="tx1"/>
                </a:solidFill>
                <a:latin typeface="+mn-lt"/>
              </a:rPr>
              <a:t>Выполнить слияние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ru-RU" sz="2400" dirty="0">
                <a:solidFill>
                  <a:schemeClr val="tx1"/>
                </a:solidFill>
                <a:latin typeface="+mn-lt"/>
              </a:rPr>
              <a:t>Проверить состояние веток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(</a:t>
            </a:r>
            <a:r>
              <a:rPr lang="ru-RU" sz="2400" dirty="0">
                <a:solidFill>
                  <a:schemeClr val="tx1"/>
                </a:solidFill>
                <a:latin typeface="+mn-lt"/>
              </a:rPr>
              <a:t>вывести граф командой 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git log)</a:t>
            </a:r>
            <a:endParaRPr lang="ru-RU" sz="2400" dirty="0">
              <a:solidFill>
                <a:schemeClr val="tx1"/>
              </a:solidFill>
              <a:latin typeface="+mn-lt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ru-RU" sz="2400" dirty="0">
                <a:solidFill>
                  <a:schemeClr val="tx1"/>
                </a:solidFill>
                <a:latin typeface="+mn-lt"/>
              </a:rPr>
              <a:t>Удалить слитую ветку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dev</a:t>
            </a:r>
            <a:r>
              <a:rPr lang="ru-RU" sz="2400" dirty="0">
                <a:solidFill>
                  <a:schemeClr val="tx1"/>
                </a:solidFill>
                <a:latin typeface="+mn-lt"/>
              </a:rPr>
              <a:t> (больше не нужна)</a:t>
            </a:r>
          </a:p>
        </p:txBody>
      </p:sp>
    </p:spTree>
    <p:extLst>
      <p:ext uri="{BB962C8B-B14F-4D97-AF65-F5344CB8AC3E}">
        <p14:creationId xmlns:p14="http://schemas.microsoft.com/office/powerpoint/2010/main" val="29690561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/>
          <p:nvPr/>
        </p:nvSpPr>
        <p:spPr>
          <a:xfrm>
            <a:off x="4990698" y="2536027"/>
            <a:ext cx="11612880" cy="4598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90000"/>
              </a:lnSpc>
              <a:buSzPts val="8625"/>
            </a:pPr>
            <a:r>
              <a:rPr lang="ru-RU" sz="8601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Практика</a:t>
            </a:r>
            <a:endParaRPr lang="en-US" sz="8601" b="1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>
              <a:lnSpc>
                <a:spcPct val="90000"/>
              </a:lnSpc>
              <a:buSzPts val="8625"/>
            </a:pPr>
            <a:endParaRPr lang="en-US" sz="8601" b="1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>
              <a:lnSpc>
                <a:spcPct val="90000"/>
              </a:lnSpc>
              <a:buSzPts val="8625"/>
            </a:pPr>
            <a:r>
              <a:rPr lang="en-US" sz="66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Git</a:t>
            </a:r>
            <a:r>
              <a:rPr lang="ru-RU" sz="66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–</a:t>
            </a:r>
            <a:r>
              <a:rPr lang="en-US" sz="66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ru-RU" sz="66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слияния</a:t>
            </a:r>
          </a:p>
          <a:p>
            <a:pPr>
              <a:lnSpc>
                <a:spcPct val="90000"/>
              </a:lnSpc>
              <a:buSzPts val="8625"/>
            </a:pPr>
            <a:endParaRPr lang="ru-RU" sz="6600" b="1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>
              <a:lnSpc>
                <a:spcPct val="90000"/>
              </a:lnSpc>
              <a:buSzPts val="8625"/>
            </a:pPr>
            <a:r>
              <a:rPr lang="ru-RU" sz="60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Работа в сессионном зале</a:t>
            </a:r>
          </a:p>
        </p:txBody>
      </p:sp>
    </p:spTree>
    <p:extLst>
      <p:ext uri="{BB962C8B-B14F-4D97-AF65-F5344CB8AC3E}">
        <p14:creationId xmlns:p14="http://schemas.microsoft.com/office/powerpoint/2010/main" val="19903907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EEF10-5BF4-CC43-A292-4B076BDBA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Задание в сессионном зале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DD0F4F-D153-6541-9CE6-83CC0883C9B4}"/>
              </a:ext>
            </a:extLst>
          </p:cNvPr>
          <p:cNvSpPr txBox="1"/>
          <p:nvPr/>
        </p:nvSpPr>
        <p:spPr>
          <a:xfrm>
            <a:off x="1257300" y="2713808"/>
            <a:ext cx="12981214" cy="4467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400" b="1" dirty="0">
                <a:solidFill>
                  <a:schemeClr val="tx1"/>
                </a:solidFill>
                <a:latin typeface="JetBrains Mono"/>
              </a:rPr>
              <a:t>Выполните задания.</a:t>
            </a:r>
          </a:p>
          <a:p>
            <a:pPr>
              <a:lnSpc>
                <a:spcPct val="150000"/>
              </a:lnSpc>
            </a:pPr>
            <a:endParaRPr lang="ru-RU" sz="2400" b="1" dirty="0">
              <a:solidFill>
                <a:schemeClr val="tx1"/>
              </a:solidFill>
              <a:latin typeface="JetBrains Mono"/>
            </a:endParaRPr>
          </a:p>
          <a:p>
            <a:pPr>
              <a:lnSpc>
                <a:spcPct val="150000"/>
              </a:lnSpc>
            </a:pPr>
            <a:r>
              <a:rPr lang="ru-RU" sz="2400" b="1" dirty="0">
                <a:solidFill>
                  <a:schemeClr val="tx1"/>
                </a:solidFill>
                <a:latin typeface="JetBrains Mono"/>
              </a:rPr>
              <a:t>Время выполнения: 20 минут</a:t>
            </a:r>
          </a:p>
          <a:p>
            <a:pPr>
              <a:lnSpc>
                <a:spcPct val="150000"/>
              </a:lnSpc>
            </a:pPr>
            <a:r>
              <a:rPr lang="ru-RU" sz="2400" dirty="0">
                <a:solidFill>
                  <a:schemeClr val="tx1"/>
                </a:solidFill>
                <a:latin typeface="JetBrains Mono"/>
              </a:rPr>
              <a:t>Как работать с заданием:</a:t>
            </a:r>
          </a:p>
          <a:p>
            <a:pPr marL="342930" indent="-34293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JetBrains Mono"/>
              </a:rPr>
              <a:t>Поделитесь на команды по 3-4 человека и перейдите в сессионные залы.</a:t>
            </a:r>
          </a:p>
          <a:p>
            <a:pPr marL="342930" indent="-34293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JetBrains Mono"/>
              </a:rPr>
              <a:t>Один человек демонстрирует экран и записывает решение, все остальные вырабатывают решение.</a:t>
            </a:r>
          </a:p>
          <a:p>
            <a:pPr marL="342930" indent="-34293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JetBrains Mono"/>
              </a:rPr>
              <a:t>Вся команда должна понимать решение, объясняйте друг другу.</a:t>
            </a:r>
          </a:p>
        </p:txBody>
      </p:sp>
    </p:spTree>
    <p:extLst>
      <p:ext uri="{BB962C8B-B14F-4D97-AF65-F5344CB8AC3E}">
        <p14:creationId xmlns:p14="http://schemas.microsoft.com/office/powerpoint/2010/main" val="29148257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C1F89D-7176-1A44-9626-E62A4811A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Практика студентов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99B256-AB6D-4F4C-8E55-1AA00E4D0FE8}"/>
              </a:ext>
            </a:extLst>
          </p:cNvPr>
          <p:cNvSpPr txBox="1"/>
          <p:nvPr/>
        </p:nvSpPr>
        <p:spPr>
          <a:xfrm>
            <a:off x="1257300" y="2713809"/>
            <a:ext cx="16473488" cy="6117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ru-RU" sz="2400" dirty="0">
                <a:solidFill>
                  <a:schemeClr val="tx1"/>
                </a:solidFill>
                <a:latin typeface="+mn-lt"/>
              </a:rPr>
              <a:t>Посмотреть какие ветки есть</a:t>
            </a:r>
            <a:endParaRPr lang="en-US" sz="2400" dirty="0">
              <a:solidFill>
                <a:schemeClr val="tx1"/>
              </a:solidFill>
              <a:latin typeface="+mn-lt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ru-RU" sz="2400" dirty="0">
                <a:solidFill>
                  <a:schemeClr val="tx1"/>
                </a:solidFill>
                <a:latin typeface="+mn-lt"/>
              </a:rPr>
              <a:t>Создать новую ветку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ru-RU" sz="2400" dirty="0">
                <a:solidFill>
                  <a:schemeClr val="tx1"/>
                </a:solidFill>
                <a:latin typeface="+mn-lt"/>
              </a:rPr>
              <a:t>Переключиться на новую ветку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dev</a:t>
            </a:r>
            <a:endParaRPr lang="ru-RU" sz="2400" dirty="0">
              <a:solidFill>
                <a:schemeClr val="tx1"/>
              </a:solidFill>
              <a:latin typeface="+mn-lt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ru-RU" sz="2400" dirty="0">
                <a:solidFill>
                  <a:schemeClr val="tx1"/>
                </a:solidFill>
                <a:latin typeface="+mn-lt"/>
              </a:rPr>
              <a:t>Создать несколько </a:t>
            </a:r>
            <a:r>
              <a:rPr lang="ru-RU" sz="2400" dirty="0" err="1">
                <a:solidFill>
                  <a:schemeClr val="tx1"/>
                </a:solidFill>
                <a:latin typeface="+mn-lt"/>
              </a:rPr>
              <a:t>коммитов</a:t>
            </a:r>
            <a:endParaRPr lang="ru-RU" sz="2400" dirty="0">
              <a:solidFill>
                <a:schemeClr val="tx1"/>
              </a:solidFill>
              <a:latin typeface="+mn-lt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ru-RU" sz="2400" dirty="0">
                <a:solidFill>
                  <a:schemeClr val="tx1"/>
                </a:solidFill>
                <a:latin typeface="+mn-lt"/>
              </a:rPr>
              <a:t>Переключиться на ветку 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main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ru-RU" sz="2400" dirty="0">
                <a:solidFill>
                  <a:schemeClr val="tx1"/>
                </a:solidFill>
                <a:latin typeface="+mn-lt"/>
              </a:rPr>
              <a:t>Сделать несколько </a:t>
            </a:r>
            <a:r>
              <a:rPr lang="ru-RU" sz="2400" dirty="0" err="1">
                <a:solidFill>
                  <a:schemeClr val="tx1"/>
                </a:solidFill>
                <a:latin typeface="+mn-lt"/>
              </a:rPr>
              <a:t>коммитов</a:t>
            </a:r>
            <a:r>
              <a:rPr lang="ru-RU" sz="2400" dirty="0">
                <a:solidFill>
                  <a:schemeClr val="tx1"/>
                </a:solidFill>
                <a:latin typeface="+mn-lt"/>
              </a:rPr>
              <a:t>. </a:t>
            </a:r>
            <a:br>
              <a:rPr lang="ru-RU" sz="2400" dirty="0">
                <a:solidFill>
                  <a:schemeClr val="tx1"/>
                </a:solidFill>
                <a:latin typeface="+mn-lt"/>
              </a:rPr>
            </a:br>
            <a:r>
              <a:rPr lang="ru-RU" sz="2400" b="1" dirty="0">
                <a:solidFill>
                  <a:schemeClr val="tx1"/>
                </a:solidFill>
                <a:latin typeface="+mn-lt"/>
              </a:rPr>
              <a:t>Внимание! Не вносить изменения в файлы из ветки</a:t>
            </a:r>
            <a:r>
              <a:rPr lang="en-US" sz="2400" b="1" dirty="0">
                <a:solidFill>
                  <a:schemeClr val="tx1"/>
                </a:solidFill>
                <a:latin typeface="+mn-lt"/>
              </a:rPr>
              <a:t> dev – </a:t>
            </a:r>
            <a:r>
              <a:rPr lang="ru-RU" sz="2400" b="1" dirty="0">
                <a:solidFill>
                  <a:schemeClr val="tx1"/>
                </a:solidFill>
                <a:latin typeface="+mn-lt"/>
              </a:rPr>
              <a:t>иначе возникнет конфликт!</a:t>
            </a:r>
            <a:r>
              <a:rPr lang="ru-RU" sz="2400" dirty="0">
                <a:solidFill>
                  <a:schemeClr val="tx1"/>
                </a:solidFill>
                <a:latin typeface="+mn-lt"/>
              </a:rPr>
              <a:t> 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ru-RU" sz="2400" dirty="0">
                <a:solidFill>
                  <a:schemeClr val="tx1"/>
                </a:solidFill>
                <a:latin typeface="+mn-lt"/>
              </a:rPr>
              <a:t>Переключиться на ветку 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main</a:t>
            </a:r>
            <a:endParaRPr lang="ru-RU" sz="2400" dirty="0">
              <a:solidFill>
                <a:schemeClr val="tx1"/>
              </a:solidFill>
              <a:latin typeface="+mn-lt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ru-RU" sz="2400" dirty="0">
                <a:solidFill>
                  <a:schemeClr val="tx1"/>
                </a:solidFill>
                <a:latin typeface="+mn-lt"/>
              </a:rPr>
              <a:t>Выполнить слияние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ru-RU" sz="2400" dirty="0">
                <a:solidFill>
                  <a:schemeClr val="tx1"/>
                </a:solidFill>
                <a:latin typeface="+mn-lt"/>
              </a:rPr>
              <a:t>Проверить состояние веток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(</a:t>
            </a:r>
            <a:r>
              <a:rPr lang="ru-RU" sz="2400" dirty="0">
                <a:solidFill>
                  <a:schemeClr val="tx1"/>
                </a:solidFill>
                <a:latin typeface="+mn-lt"/>
              </a:rPr>
              <a:t>вывести граф командой 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git log)</a:t>
            </a:r>
            <a:endParaRPr lang="ru-RU" sz="2400" dirty="0">
              <a:solidFill>
                <a:schemeClr val="tx1"/>
              </a:solidFill>
              <a:latin typeface="+mn-lt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ru-RU" sz="2400" dirty="0">
                <a:solidFill>
                  <a:schemeClr val="tx1"/>
                </a:solidFill>
                <a:latin typeface="+mn-lt"/>
              </a:rPr>
              <a:t>Удалить слитую ветку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dev</a:t>
            </a:r>
            <a:r>
              <a:rPr lang="ru-RU" sz="2400" dirty="0">
                <a:solidFill>
                  <a:schemeClr val="tx1"/>
                </a:solidFill>
                <a:latin typeface="+mn-lt"/>
              </a:rPr>
              <a:t> (больше не нужна)</a:t>
            </a:r>
          </a:p>
        </p:txBody>
      </p:sp>
    </p:spTree>
    <p:extLst>
      <p:ext uri="{BB962C8B-B14F-4D97-AF65-F5344CB8AC3E}">
        <p14:creationId xmlns:p14="http://schemas.microsoft.com/office/powerpoint/2010/main" val="14518311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2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2055" y="0"/>
            <a:ext cx="7691788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25;p2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52499" y="952501"/>
            <a:ext cx="2894946" cy="533337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2"/>
          <p:cNvSpPr/>
          <p:nvPr/>
        </p:nvSpPr>
        <p:spPr>
          <a:xfrm>
            <a:off x="1328372" y="920516"/>
            <a:ext cx="2143200" cy="434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>
              <a:lnSpc>
                <a:spcPct val="199833"/>
              </a:lnSpc>
              <a:buSzPts val="1800"/>
            </a:pPr>
            <a:r>
              <a:rPr lang="en-US" sz="180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ПРЕПОДАВАТЕЛЬ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28;p2"/>
          <p:cNvSpPr/>
          <p:nvPr/>
        </p:nvSpPr>
        <p:spPr>
          <a:xfrm>
            <a:off x="7971773" y="2114551"/>
            <a:ext cx="9365252" cy="6112043"/>
          </a:xfrm>
          <a:prstGeom prst="roundRect">
            <a:avLst>
              <a:gd name="adj" fmla="val 3940"/>
            </a:avLst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</a:endParaRPr>
          </a:p>
        </p:txBody>
      </p:sp>
      <p:sp>
        <p:nvSpPr>
          <p:cNvPr id="29" name="Google Shape;29;p2"/>
          <p:cNvSpPr/>
          <p:nvPr/>
        </p:nvSpPr>
        <p:spPr>
          <a:xfrm>
            <a:off x="8484015" y="2076816"/>
            <a:ext cx="7610400" cy="126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90000"/>
              </a:lnSpc>
              <a:buClr>
                <a:schemeClr val="dk1"/>
              </a:buClr>
              <a:buSzPts val="3300"/>
            </a:pPr>
            <a:r>
              <a:rPr lang="ru-RU" sz="4700" b="1" dirty="0">
                <a:solidFill>
                  <a:schemeClr val="dk1"/>
                </a:solidFill>
              </a:rPr>
              <a:t>Игорь</a:t>
            </a:r>
          </a:p>
          <a:p>
            <a:pPr>
              <a:lnSpc>
                <a:spcPct val="90000"/>
              </a:lnSpc>
              <a:buClr>
                <a:schemeClr val="dk1"/>
              </a:buClr>
              <a:buSzPts val="3300"/>
            </a:pPr>
            <a:r>
              <a:rPr lang="ru-RU" sz="4700" b="1" dirty="0">
                <a:solidFill>
                  <a:schemeClr val="dk1"/>
                </a:solidFill>
              </a:rPr>
              <a:t>Стурейко</a:t>
            </a:r>
            <a:br>
              <a:rPr lang="en-US" sz="1700" dirty="0">
                <a:solidFill>
                  <a:schemeClr val="dk1"/>
                </a:solidFill>
              </a:rPr>
            </a:br>
            <a:endParaRPr sz="5832" dirty="0">
              <a:solidFill>
                <a:srgbClr val="171717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31" name="Google Shape;31;p2"/>
          <p:cNvGrpSpPr/>
          <p:nvPr/>
        </p:nvGrpSpPr>
        <p:grpSpPr>
          <a:xfrm>
            <a:off x="13381665" y="6694265"/>
            <a:ext cx="4906335" cy="3592734"/>
            <a:chOff x="12341323" y="5932463"/>
            <a:chExt cx="5946676" cy="4354538"/>
          </a:xfrm>
        </p:grpSpPr>
        <p:pic>
          <p:nvPicPr>
            <p:cNvPr id="32" name="Google Shape;32;p2" descr="preencoded.png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2792089" y="6485129"/>
              <a:ext cx="5263191" cy="38018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" name="Google Shape;33;p2" descr="preencoded.png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2341323" y="7450891"/>
              <a:ext cx="5263191" cy="283610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" name="Google Shape;34;p2" descr="preencoded.png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13214044" y="5932463"/>
              <a:ext cx="5073955" cy="43545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" name="Google Shape;35;p2"/>
            <p:cNvSpPr/>
            <p:nvPr/>
          </p:nvSpPr>
          <p:spPr>
            <a:xfrm rot="44789">
              <a:off x="15363804" y="7485353"/>
              <a:ext cx="276323" cy="1809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lnSpc>
                  <a:spcPct val="122950"/>
                </a:lnSpc>
                <a:buSzPts val="1159"/>
              </a:pPr>
              <a:endParaRPr sz="115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36;p2"/>
            <p:cNvSpPr/>
            <p:nvPr/>
          </p:nvSpPr>
          <p:spPr>
            <a:xfrm rot="44789">
              <a:off x="14906604" y="8451115"/>
              <a:ext cx="276323" cy="1809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lnSpc>
                  <a:spcPct val="122950"/>
                </a:lnSpc>
                <a:buSzPts val="1159"/>
              </a:pPr>
              <a:endParaRPr sz="115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8" name="Google Shape;38;p2"/>
          <p:cNvSpPr txBox="1"/>
          <p:nvPr/>
        </p:nvSpPr>
        <p:spPr>
          <a:xfrm>
            <a:off x="8484015" y="7234045"/>
            <a:ext cx="4671600" cy="9921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6" tIns="34276" rIns="34276" bIns="34276" anchor="t" anchorCtr="0">
            <a:spAutoFit/>
          </a:bodyPr>
          <a:lstStyle/>
          <a:p>
            <a:pPr>
              <a:lnSpc>
                <a:spcPct val="150000"/>
              </a:lnSpc>
              <a:buSzPts val="1100"/>
            </a:pPr>
            <a:r>
              <a:rPr lang="en-US" sz="1999" u="sng" dirty="0">
                <a:solidFill>
                  <a:srgbClr val="F16720"/>
                </a:solidFill>
                <a:highlight>
                  <a:schemeClr val="lt1"/>
                </a:highlight>
              </a:rPr>
              <a:t>Telegram:@</a:t>
            </a:r>
            <a:r>
              <a:rPr lang="en-US" sz="1999" u="sng" dirty="0" err="1">
                <a:solidFill>
                  <a:srgbClr val="F16720"/>
                </a:solidFill>
                <a:highlight>
                  <a:schemeClr val="lt1"/>
                </a:highlight>
              </a:rPr>
              <a:t>stureiko</a:t>
            </a:r>
            <a:endParaRPr lang="en-US" sz="1999" u="sng" dirty="0">
              <a:solidFill>
                <a:srgbClr val="F16720"/>
              </a:solidFill>
              <a:highlight>
                <a:schemeClr val="lt1"/>
              </a:highlight>
            </a:endParaRPr>
          </a:p>
          <a:p>
            <a:pPr>
              <a:lnSpc>
                <a:spcPct val="150000"/>
              </a:lnSpc>
              <a:buSzPts val="1100"/>
            </a:pPr>
            <a:r>
              <a:rPr lang="en-US" sz="1999" u="sng" dirty="0">
                <a:solidFill>
                  <a:srgbClr val="F16720"/>
                </a:solidFill>
                <a:highlight>
                  <a:schemeClr val="lt1"/>
                </a:highlight>
              </a:rPr>
              <a:t>LinkedIn: </a:t>
            </a:r>
            <a:r>
              <a:rPr lang="en-US" sz="1999" u="sng" dirty="0" err="1">
                <a:solidFill>
                  <a:srgbClr val="F16720"/>
                </a:solidFill>
                <a:highlight>
                  <a:schemeClr val="lt1"/>
                </a:highlight>
              </a:rPr>
              <a:t>igor-stureiko</a:t>
            </a:r>
            <a:r>
              <a:rPr lang="en-US" sz="1999" u="sng" dirty="0">
                <a:solidFill>
                  <a:srgbClr val="F16720"/>
                </a:solidFill>
                <a:highlight>
                  <a:schemeClr val="lt1"/>
                </a:highlight>
              </a:rPr>
              <a:t> 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3574165-C9F1-7B41-B738-5BCDF4C4690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2156" r="295"/>
          <a:stretch/>
        </p:blipFill>
        <p:spPr>
          <a:xfrm>
            <a:off x="621784" y="2600681"/>
            <a:ext cx="6075476" cy="6057495"/>
          </a:xfrm>
          <a:prstGeom prst="ellipse">
            <a:avLst/>
          </a:prstGeom>
          <a:ln w="127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6" name="Google Shape;26;p2" descr="preencoded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0" y="3619501"/>
            <a:ext cx="3844478" cy="6667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09;p48">
            <a:extLst>
              <a:ext uri="{FF2B5EF4-FFF2-40B4-BE49-F238E27FC236}">
                <a16:creationId xmlns:a16="http://schemas.microsoft.com/office/drawing/2014/main" id="{5479CF1A-01B7-1140-B90B-CBB4029C3D57}"/>
              </a:ext>
            </a:extLst>
          </p:cNvPr>
          <p:cNvSpPr txBox="1">
            <a:spLocks/>
          </p:cNvSpPr>
          <p:nvPr/>
        </p:nvSpPr>
        <p:spPr>
          <a:xfrm>
            <a:off x="8484015" y="3955829"/>
            <a:ext cx="7870682" cy="31944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101" b="1" dirty="0" err="1">
                <a:solidFill>
                  <a:srgbClr val="171717"/>
                </a:solidFill>
                <a:latin typeface="Inter"/>
                <a:ea typeface="Inter"/>
              </a:rPr>
              <a:t>Teamlead</a:t>
            </a:r>
            <a:r>
              <a:rPr lang="en-US" sz="2101" b="1" dirty="0">
                <a:solidFill>
                  <a:srgbClr val="171717"/>
                </a:solidFill>
                <a:latin typeface="Inter"/>
                <a:ea typeface="Inter"/>
              </a:rPr>
              <a:t>, </a:t>
            </a:r>
            <a:r>
              <a:rPr lang="ru-RU" sz="2101" b="1" dirty="0">
                <a:solidFill>
                  <a:srgbClr val="171717"/>
                </a:solidFill>
                <a:latin typeface="Inter"/>
                <a:ea typeface="Inter"/>
              </a:rPr>
              <a:t>главный инженер проекта, </a:t>
            </a:r>
          </a:p>
          <a:p>
            <a:r>
              <a:rPr lang="ru-RU" sz="2101" b="1" dirty="0">
                <a:solidFill>
                  <a:srgbClr val="171717"/>
                </a:solidFill>
                <a:latin typeface="Inter"/>
                <a:ea typeface="Inter"/>
              </a:rPr>
              <a:t>Физический факультет МГУ, </a:t>
            </a:r>
            <a:r>
              <a:rPr lang="en-US" sz="2101" b="1" dirty="0">
                <a:solidFill>
                  <a:srgbClr val="171717"/>
                </a:solidFill>
                <a:latin typeface="Inter"/>
                <a:ea typeface="Inter"/>
              </a:rPr>
              <a:t>PhD </a:t>
            </a:r>
            <a:r>
              <a:rPr lang="ru-RU" sz="2101" b="1" dirty="0">
                <a:solidFill>
                  <a:srgbClr val="171717"/>
                </a:solidFill>
                <a:latin typeface="Inter"/>
                <a:ea typeface="Inter"/>
              </a:rPr>
              <a:t>теоретическая физика</a:t>
            </a:r>
          </a:p>
          <a:p>
            <a:endParaRPr lang="ru-RU" sz="2101" b="1" dirty="0">
              <a:solidFill>
                <a:srgbClr val="171717"/>
              </a:solidFill>
              <a:latin typeface="Inter"/>
              <a:ea typeface="Inter"/>
            </a:endParaRPr>
          </a:p>
          <a:p>
            <a:r>
              <a:rPr lang="ru-RU" sz="2101" b="1" dirty="0">
                <a:solidFill>
                  <a:srgbClr val="171717"/>
                </a:solidFill>
                <a:latin typeface="Inter"/>
                <a:ea typeface="Inter"/>
              </a:rPr>
              <a:t>Опыт:</a:t>
            </a:r>
          </a:p>
          <a:p>
            <a:r>
              <a:rPr lang="ru-RU" sz="2101" dirty="0">
                <a:solidFill>
                  <a:srgbClr val="171717"/>
                </a:solidFill>
                <a:latin typeface="Inter"/>
                <a:ea typeface="Inter"/>
              </a:rPr>
              <a:t>Более 20 лет занимаюсь прикладной математикой и </a:t>
            </a:r>
            <a:br>
              <a:rPr lang="ru-RU" sz="2101" dirty="0">
                <a:solidFill>
                  <a:srgbClr val="171717"/>
                </a:solidFill>
                <a:latin typeface="Inter"/>
                <a:ea typeface="Inter"/>
              </a:rPr>
            </a:br>
            <a:r>
              <a:rPr lang="ru-RU" sz="2101" dirty="0" err="1">
                <a:solidFill>
                  <a:srgbClr val="171717"/>
                </a:solidFill>
                <a:latin typeface="Inter"/>
                <a:ea typeface="Inter"/>
              </a:rPr>
              <a:t>мат.моделированием</a:t>
            </a:r>
            <a:endParaRPr lang="ru-RU" sz="2101" dirty="0">
              <a:solidFill>
                <a:srgbClr val="171717"/>
              </a:solidFill>
              <a:latin typeface="Inter"/>
              <a:ea typeface="Inter"/>
            </a:endParaRPr>
          </a:p>
          <a:p>
            <a:r>
              <a:rPr lang="ru-RU" sz="2101" dirty="0">
                <a:solidFill>
                  <a:srgbClr val="171717"/>
                </a:solidFill>
                <a:latin typeface="Inter"/>
                <a:ea typeface="Inter"/>
              </a:rPr>
              <a:t>(</a:t>
            </a:r>
            <a:r>
              <a:rPr lang="en-US" sz="2101" dirty="0">
                <a:solidFill>
                  <a:srgbClr val="171717"/>
                </a:solidFill>
                <a:latin typeface="Inter"/>
                <a:ea typeface="Inter"/>
              </a:rPr>
              <a:t>Data Scientist) (Python, </a:t>
            </a:r>
            <a:r>
              <a:rPr lang="ru-RU" sz="2101" dirty="0">
                <a:solidFill>
                  <a:srgbClr val="171717"/>
                </a:solidFill>
                <a:latin typeface="Inter"/>
                <a:ea typeface="Inter"/>
              </a:rPr>
              <a:t>С++)</a:t>
            </a:r>
          </a:p>
          <a:p>
            <a:endParaRPr lang="ru-RU" sz="2101" dirty="0">
              <a:solidFill>
                <a:srgbClr val="171717"/>
              </a:solidFill>
              <a:latin typeface="Inter"/>
              <a:ea typeface="Inter"/>
            </a:endParaRPr>
          </a:p>
          <a:p>
            <a:r>
              <a:rPr lang="ru-RU" sz="2101" dirty="0">
                <a:solidFill>
                  <a:srgbClr val="171717"/>
                </a:solidFill>
                <a:latin typeface="Inter"/>
                <a:ea typeface="Inter"/>
              </a:rPr>
              <a:t>Анализ временных рядов, эволюционное развитие сложных систем</a:t>
            </a:r>
            <a:r>
              <a:rPr lang="en-US" sz="2101" dirty="0">
                <a:solidFill>
                  <a:srgbClr val="171717"/>
                </a:solidFill>
                <a:latin typeface="Inter"/>
                <a:ea typeface="Inter"/>
              </a:rPr>
              <a:t>, </a:t>
            </a:r>
            <a:r>
              <a:rPr lang="ru-RU" sz="2101" dirty="0">
                <a:solidFill>
                  <a:srgbClr val="171717"/>
                </a:solidFill>
                <a:latin typeface="Inter"/>
                <a:ea typeface="Inter"/>
              </a:rPr>
              <a:t>финансовые модели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1A7E28D-2766-7E44-B57F-BD9828098B9C}"/>
              </a:ext>
            </a:extLst>
          </p:cNvPr>
          <p:cNvSpPr/>
          <p:nvPr/>
        </p:nvSpPr>
        <p:spPr>
          <a:xfrm>
            <a:off x="4816930" y="1485837"/>
            <a:ext cx="9284778" cy="5208428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199" dirty="0"/>
              <a:t>Отредактировать под преподавателя</a:t>
            </a:r>
            <a:endParaRPr lang="en-US" sz="3199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8"/>
          <p:cNvSpPr txBox="1"/>
          <p:nvPr/>
        </p:nvSpPr>
        <p:spPr>
          <a:xfrm>
            <a:off x="623400" y="4306902"/>
            <a:ext cx="17041200" cy="11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rmAutofit fontScale="92500" lnSpcReduction="10000"/>
          </a:bodyPr>
          <a:lstStyle/>
          <a:p>
            <a:pPr algn="ctr"/>
            <a:r>
              <a:rPr lang="en" sz="5601" dirty="0" err="1">
                <a:solidFill>
                  <a:schemeClr val="bg1"/>
                </a:solidFill>
              </a:rPr>
              <a:t>Работа</a:t>
            </a:r>
            <a:r>
              <a:rPr lang="en" sz="5601" dirty="0">
                <a:solidFill>
                  <a:schemeClr val="bg1"/>
                </a:solidFill>
              </a:rPr>
              <a:t> </a:t>
            </a:r>
            <a:r>
              <a:rPr lang="en" sz="5601" dirty="0" err="1">
                <a:solidFill>
                  <a:schemeClr val="bg1"/>
                </a:solidFill>
              </a:rPr>
              <a:t>в</a:t>
            </a:r>
            <a:r>
              <a:rPr lang="en" sz="5601" dirty="0">
                <a:solidFill>
                  <a:schemeClr val="bg1"/>
                </a:solidFill>
              </a:rPr>
              <a:t> </a:t>
            </a:r>
            <a:r>
              <a:rPr lang="en" sz="5601" dirty="0" err="1">
                <a:solidFill>
                  <a:schemeClr val="bg1"/>
                </a:solidFill>
              </a:rPr>
              <a:t>сессионном</a:t>
            </a:r>
            <a:r>
              <a:rPr lang="en" sz="5601" dirty="0">
                <a:solidFill>
                  <a:schemeClr val="bg1"/>
                </a:solidFill>
              </a:rPr>
              <a:t> </a:t>
            </a:r>
            <a:r>
              <a:rPr lang="en" sz="5601" dirty="0" err="1">
                <a:solidFill>
                  <a:schemeClr val="bg1"/>
                </a:solidFill>
              </a:rPr>
              <a:t>зале</a:t>
            </a:r>
            <a:endParaRPr lang="en" sz="560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90990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93B91-56DD-A246-9050-3EB1314A0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Работа в сессионных залах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9E63B5-81C1-EA4D-8CD3-DF50A2276311}"/>
              </a:ext>
            </a:extLst>
          </p:cNvPr>
          <p:cNvSpPr txBox="1"/>
          <p:nvPr/>
        </p:nvSpPr>
        <p:spPr>
          <a:xfrm>
            <a:off x="1257301" y="3955842"/>
            <a:ext cx="12471762" cy="30887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ru-RU" sz="2801" dirty="0">
                <a:latin typeface="Arial" panose="020B0604020202020204" pitchFamily="34" charset="0"/>
              </a:rPr>
              <a:t>Пусть каждая команда покажет свои решения и расскажет:</a:t>
            </a:r>
            <a:endParaRPr lang="ru-RU" sz="2801" dirty="0"/>
          </a:p>
          <a:p>
            <a:pPr fontAlgn="base">
              <a:spcAft>
                <a:spcPts val="1001"/>
              </a:spcAft>
              <a:buFont typeface="Arial" panose="020B0604020202020204" pitchFamily="34" charset="0"/>
              <a:buChar char="•"/>
            </a:pPr>
            <a:r>
              <a:rPr lang="ru-RU" sz="2801" dirty="0">
                <a:latin typeface="Arial" panose="020B0604020202020204" pitchFamily="34" charset="0"/>
              </a:rPr>
              <a:t> что получилось сделать;</a:t>
            </a:r>
          </a:p>
          <a:p>
            <a:pPr fontAlgn="base">
              <a:spcAft>
                <a:spcPts val="1001"/>
              </a:spcAft>
              <a:buFont typeface="Arial" panose="020B0604020202020204" pitchFamily="34" charset="0"/>
              <a:buChar char="•"/>
            </a:pPr>
            <a:r>
              <a:rPr lang="ru-RU" sz="2801" dirty="0">
                <a:latin typeface="Arial" panose="020B0604020202020204" pitchFamily="34" charset="0"/>
              </a:rPr>
              <a:t> где были трудности и какие вопросы возникли в процессе решения.</a:t>
            </a:r>
          </a:p>
          <a:p>
            <a:br>
              <a:rPr lang="ru-RU" sz="2801" dirty="0"/>
            </a:br>
            <a:r>
              <a:rPr lang="ru-RU" sz="2801" dirty="0">
                <a:latin typeface="Arial" panose="020B0604020202020204" pitchFamily="34" charset="0"/>
              </a:rPr>
              <a:t>Преподаватель разбирает решения, указывает на ошибки и показывает верный подход к решению. </a:t>
            </a:r>
            <a:endParaRPr lang="en-US" sz="2801" dirty="0"/>
          </a:p>
        </p:txBody>
      </p:sp>
    </p:spTree>
    <p:extLst>
      <p:ext uri="{BB962C8B-B14F-4D97-AF65-F5344CB8AC3E}">
        <p14:creationId xmlns:p14="http://schemas.microsoft.com/office/powerpoint/2010/main" val="38583789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/>
          <p:nvPr/>
        </p:nvSpPr>
        <p:spPr>
          <a:xfrm>
            <a:off x="4990698" y="2745032"/>
            <a:ext cx="11612880" cy="4598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lnSpc>
                <a:spcPct val="90000"/>
              </a:lnSpc>
              <a:buSzPts val="8625"/>
            </a:pPr>
            <a:r>
              <a:rPr lang="en-US" sz="8601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Git</a:t>
            </a:r>
          </a:p>
          <a:p>
            <a:pPr>
              <a:lnSpc>
                <a:spcPct val="90000"/>
              </a:lnSpc>
              <a:buSzPts val="8625"/>
            </a:pPr>
            <a:r>
              <a:rPr lang="ru-RU" sz="60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Основы слияния</a:t>
            </a:r>
            <a:r>
              <a:rPr lang="en-US" sz="60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- rebase</a:t>
            </a:r>
          </a:p>
        </p:txBody>
      </p:sp>
    </p:spTree>
    <p:extLst>
      <p:ext uri="{BB962C8B-B14F-4D97-AF65-F5344CB8AC3E}">
        <p14:creationId xmlns:p14="http://schemas.microsoft.com/office/powerpoint/2010/main" val="3428104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DB4543-ED0D-744D-A1EE-72B3CB4F6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</a:t>
            </a:r>
            <a:r>
              <a:rPr lang="ru-RU" dirty="0"/>
              <a:t> – </a:t>
            </a:r>
            <a:r>
              <a:rPr lang="en-US" dirty="0"/>
              <a:t>rebase</a:t>
            </a:r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FDD883E7-58D6-BA4F-A0D5-993C7F255354}"/>
              </a:ext>
            </a:extLst>
          </p:cNvPr>
          <p:cNvGrpSpPr/>
          <p:nvPr/>
        </p:nvGrpSpPr>
        <p:grpSpPr>
          <a:xfrm>
            <a:off x="242891" y="5143500"/>
            <a:ext cx="8943975" cy="5143500"/>
            <a:chOff x="9344025" y="5143500"/>
            <a:chExt cx="8943975" cy="5143500"/>
          </a:xfrm>
        </p:grpSpPr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F4BFDD2B-0EFC-8F4A-8542-24F6EFFB5D7E}"/>
                </a:ext>
              </a:extLst>
            </p:cNvPr>
            <p:cNvSpPr/>
            <p:nvPr/>
          </p:nvSpPr>
          <p:spPr>
            <a:xfrm>
              <a:off x="9344025" y="5143500"/>
              <a:ext cx="8943975" cy="51435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CC2DE45F-EFDA-4E45-9CFE-AC1D13BA3ABD}"/>
                </a:ext>
              </a:extLst>
            </p:cNvPr>
            <p:cNvGrpSpPr/>
            <p:nvPr/>
          </p:nvGrpSpPr>
          <p:grpSpPr>
            <a:xfrm>
              <a:off x="9535887" y="5296776"/>
              <a:ext cx="8286750" cy="4723542"/>
              <a:chOff x="4557713" y="4239503"/>
              <a:chExt cx="8286750" cy="4723542"/>
            </a:xfrm>
          </p:grpSpPr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CE4E9ED1-C0F8-854F-B56D-B3A9EF571708}"/>
                  </a:ext>
                </a:extLst>
              </p:cNvPr>
              <p:cNvSpPr/>
              <p:nvPr/>
            </p:nvSpPr>
            <p:spPr>
              <a:xfrm>
                <a:off x="4557713" y="4239503"/>
                <a:ext cx="8286750" cy="4723542"/>
              </a:xfrm>
              <a:prstGeom prst="roundRect">
                <a:avLst/>
              </a:prstGeom>
              <a:solidFill>
                <a:srgbClr val="FFF5D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F0F8DC0B-83C6-0E49-BE8A-74D66A91E5E2}"/>
                  </a:ext>
                </a:extLst>
              </p:cNvPr>
              <p:cNvSpPr/>
              <p:nvPr/>
            </p:nvSpPr>
            <p:spPr>
              <a:xfrm>
                <a:off x="4841823" y="5741233"/>
                <a:ext cx="674557" cy="404734"/>
              </a:xfrm>
              <a:prstGeom prst="ellipse">
                <a:avLst/>
              </a:prstGeom>
              <a:solidFill>
                <a:srgbClr val="CCCCC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b="1" dirty="0">
                    <a:solidFill>
                      <a:srgbClr val="434343"/>
                    </a:solidFill>
                  </a:rPr>
                  <a:t>С1</a:t>
                </a:r>
                <a:endParaRPr lang="en-US" b="1" dirty="0">
                  <a:solidFill>
                    <a:srgbClr val="434343"/>
                  </a:solidFill>
                </a:endParaRPr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358BA0DF-B707-374D-AEAC-295877DEAEE8}"/>
                  </a:ext>
                </a:extLst>
              </p:cNvPr>
              <p:cNvSpPr/>
              <p:nvPr/>
            </p:nvSpPr>
            <p:spPr>
              <a:xfrm>
                <a:off x="5938603" y="5741233"/>
                <a:ext cx="674557" cy="404734"/>
              </a:xfrm>
              <a:prstGeom prst="ellipse">
                <a:avLst/>
              </a:prstGeom>
              <a:solidFill>
                <a:srgbClr val="CCCCC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b="1" dirty="0">
                    <a:solidFill>
                      <a:srgbClr val="434343"/>
                    </a:solidFill>
                  </a:rPr>
                  <a:t>С2</a:t>
                </a:r>
                <a:endParaRPr lang="en-US" b="1" dirty="0">
                  <a:solidFill>
                    <a:srgbClr val="434343"/>
                  </a:solidFill>
                </a:endParaRPr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65F5DEE0-C5E6-FC4E-B80D-E194C9B7AD48}"/>
                  </a:ext>
                </a:extLst>
              </p:cNvPr>
              <p:cNvSpPr/>
              <p:nvPr/>
            </p:nvSpPr>
            <p:spPr>
              <a:xfrm>
                <a:off x="7949783" y="5741233"/>
                <a:ext cx="674557" cy="404734"/>
              </a:xfrm>
              <a:prstGeom prst="ellipse">
                <a:avLst/>
              </a:prstGeom>
              <a:solidFill>
                <a:srgbClr val="CCCCC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b="1" dirty="0">
                    <a:solidFill>
                      <a:srgbClr val="434343"/>
                    </a:solidFill>
                  </a:rPr>
                  <a:t>С6</a:t>
                </a:r>
                <a:endParaRPr lang="en-US" b="1" dirty="0">
                  <a:solidFill>
                    <a:srgbClr val="434343"/>
                  </a:solidFill>
                </a:endParaRPr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DDA340D7-9279-8B4D-911C-5BD1590DD603}"/>
                  </a:ext>
                </a:extLst>
              </p:cNvPr>
              <p:cNvSpPr/>
              <p:nvPr/>
            </p:nvSpPr>
            <p:spPr>
              <a:xfrm>
                <a:off x="7949783" y="6702456"/>
                <a:ext cx="674557" cy="404734"/>
              </a:xfrm>
              <a:prstGeom prst="ellipse">
                <a:avLst/>
              </a:prstGeom>
              <a:solidFill>
                <a:srgbClr val="9E263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b="1" dirty="0">
                    <a:solidFill>
                      <a:schemeClr val="bg1">
                        <a:lumMod val="95000"/>
                      </a:schemeClr>
                    </a:solidFill>
                  </a:rPr>
                  <a:t>С3</a:t>
                </a:r>
                <a:endParaRPr lang="en-US" b="1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A4AE657C-3FE3-BB4C-A8AD-FC5F68E43F65}"/>
                  </a:ext>
                </a:extLst>
              </p:cNvPr>
              <p:cNvSpPr/>
              <p:nvPr/>
            </p:nvSpPr>
            <p:spPr>
              <a:xfrm>
                <a:off x="9131507" y="6702456"/>
                <a:ext cx="674557" cy="404734"/>
              </a:xfrm>
              <a:prstGeom prst="ellipse">
                <a:avLst/>
              </a:prstGeom>
              <a:solidFill>
                <a:srgbClr val="9E263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b="1" dirty="0">
                    <a:solidFill>
                      <a:schemeClr val="bg1">
                        <a:lumMod val="95000"/>
                      </a:schemeClr>
                    </a:solidFill>
                  </a:rPr>
                  <a:t>С4</a:t>
                </a:r>
                <a:endParaRPr lang="en-US" b="1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8B90742F-A7DA-9149-A0D0-D0B2830B19D8}"/>
                  </a:ext>
                </a:extLst>
              </p:cNvPr>
              <p:cNvSpPr/>
              <p:nvPr/>
            </p:nvSpPr>
            <p:spPr>
              <a:xfrm>
                <a:off x="10313231" y="6704308"/>
                <a:ext cx="674557" cy="404734"/>
              </a:xfrm>
              <a:prstGeom prst="ellipse">
                <a:avLst/>
              </a:prstGeom>
              <a:solidFill>
                <a:srgbClr val="9E263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b="1" dirty="0">
                    <a:solidFill>
                      <a:schemeClr val="bg1">
                        <a:lumMod val="95000"/>
                      </a:schemeClr>
                    </a:solidFill>
                  </a:rPr>
                  <a:t>С5</a:t>
                </a:r>
                <a:endParaRPr lang="en-US" b="1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  <p:cxnSp>
            <p:nvCxnSpPr>
              <p:cNvPr id="19" name="Curved Connector 18">
                <a:extLst>
                  <a:ext uri="{FF2B5EF4-FFF2-40B4-BE49-F238E27FC236}">
                    <a16:creationId xmlns:a16="http://schemas.microsoft.com/office/drawing/2014/main" id="{12D6C74F-4EF2-6947-977C-A32A01020DE5}"/>
                  </a:ext>
                </a:extLst>
              </p:cNvPr>
              <p:cNvCxnSpPr>
                <a:cxnSpLocks/>
                <a:stCxn id="12" idx="6"/>
                <a:endCxn id="15" idx="2"/>
              </p:cNvCxnSpPr>
              <p:nvPr/>
            </p:nvCxnSpPr>
            <p:spPr>
              <a:xfrm>
                <a:off x="6613160" y="5943600"/>
                <a:ext cx="1336623" cy="961223"/>
              </a:xfrm>
              <a:prstGeom prst="curvedConnector3">
                <a:avLst>
                  <a:gd name="adj1" fmla="val 50000"/>
                </a:avLst>
              </a:prstGeom>
              <a:ln w="28575">
                <a:solidFill>
                  <a:srgbClr val="434343"/>
                </a:solidFill>
                <a:tailEnd type="triangle" w="lg" len="lg"/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303E03BC-C4DF-064C-BD78-245C2699C399}"/>
                  </a:ext>
                </a:extLst>
              </p:cNvPr>
              <p:cNvCxnSpPr>
                <a:stCxn id="6" idx="6"/>
                <a:endCxn id="12" idx="2"/>
              </p:cNvCxnSpPr>
              <p:nvPr/>
            </p:nvCxnSpPr>
            <p:spPr>
              <a:xfrm>
                <a:off x="5516380" y="5943600"/>
                <a:ext cx="422223" cy="0"/>
              </a:xfrm>
              <a:prstGeom prst="straightConnector1">
                <a:avLst/>
              </a:prstGeom>
              <a:ln w="28575">
                <a:solidFill>
                  <a:srgbClr val="434343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9B7F91BF-C8BC-954D-A757-62546A57FE0E}"/>
                  </a:ext>
                </a:extLst>
              </p:cNvPr>
              <p:cNvCxnSpPr>
                <a:cxnSpLocks/>
                <a:stCxn id="12" idx="6"/>
                <a:endCxn id="14" idx="2"/>
              </p:cNvCxnSpPr>
              <p:nvPr/>
            </p:nvCxnSpPr>
            <p:spPr>
              <a:xfrm>
                <a:off x="6613160" y="5943600"/>
                <a:ext cx="1336623" cy="0"/>
              </a:xfrm>
              <a:prstGeom prst="straightConnector1">
                <a:avLst/>
              </a:prstGeom>
              <a:ln w="28575">
                <a:solidFill>
                  <a:srgbClr val="434343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700244DC-7AC8-3C4E-BDE4-8BA26EE5F19D}"/>
                  </a:ext>
                </a:extLst>
              </p:cNvPr>
              <p:cNvCxnSpPr>
                <a:cxnSpLocks/>
                <a:stCxn id="15" idx="6"/>
                <a:endCxn id="16" idx="2"/>
              </p:cNvCxnSpPr>
              <p:nvPr/>
            </p:nvCxnSpPr>
            <p:spPr>
              <a:xfrm>
                <a:off x="8624340" y="6904823"/>
                <a:ext cx="507167" cy="0"/>
              </a:xfrm>
              <a:prstGeom prst="straightConnector1">
                <a:avLst/>
              </a:prstGeom>
              <a:ln w="28575">
                <a:solidFill>
                  <a:srgbClr val="434343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8C050F5C-F306-B24F-9B60-0C4971BA8775}"/>
                  </a:ext>
                </a:extLst>
              </p:cNvPr>
              <p:cNvCxnSpPr>
                <a:cxnSpLocks/>
                <a:stCxn id="16" idx="6"/>
                <a:endCxn id="17" idx="2"/>
              </p:cNvCxnSpPr>
              <p:nvPr/>
            </p:nvCxnSpPr>
            <p:spPr>
              <a:xfrm>
                <a:off x="9806064" y="6904823"/>
                <a:ext cx="507167" cy="1852"/>
              </a:xfrm>
              <a:prstGeom prst="straightConnector1">
                <a:avLst/>
              </a:prstGeom>
              <a:ln w="28575">
                <a:solidFill>
                  <a:srgbClr val="434343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30D5FCA2-CD40-CF49-A197-8D3A0F71D067}"/>
                  </a:ext>
                </a:extLst>
              </p:cNvPr>
              <p:cNvSpPr/>
              <p:nvPr/>
            </p:nvSpPr>
            <p:spPr>
              <a:xfrm>
                <a:off x="7781910" y="4980526"/>
                <a:ext cx="1042987" cy="376607"/>
              </a:xfrm>
              <a:prstGeom prst="rect">
                <a:avLst/>
              </a:prstGeom>
              <a:solidFill>
                <a:srgbClr val="B45E0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main</a:t>
                </a:r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AC6675AC-3DE3-794D-AC90-D5F31B9A7DEB}"/>
                  </a:ext>
                </a:extLst>
              </p:cNvPr>
              <p:cNvSpPr/>
              <p:nvPr/>
            </p:nvSpPr>
            <p:spPr>
              <a:xfrm>
                <a:off x="10140232" y="7535051"/>
                <a:ext cx="1042987" cy="376607"/>
              </a:xfrm>
              <a:prstGeom prst="rect">
                <a:avLst/>
              </a:prstGeom>
              <a:solidFill>
                <a:srgbClr val="66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develop</a:t>
                </a:r>
              </a:p>
            </p:txBody>
          </p:sp>
          <p:cxnSp>
            <p:nvCxnSpPr>
              <p:cNvPr id="53" name="Straight Arrow Connector 52">
                <a:extLst>
                  <a:ext uri="{FF2B5EF4-FFF2-40B4-BE49-F238E27FC236}">
                    <a16:creationId xmlns:a16="http://schemas.microsoft.com/office/drawing/2014/main" id="{42C95C82-7288-C54F-A52F-9166DAE6C96A}"/>
                  </a:ext>
                </a:extLst>
              </p:cNvPr>
              <p:cNvCxnSpPr>
                <a:cxnSpLocks/>
                <a:stCxn id="50" idx="2"/>
              </p:cNvCxnSpPr>
              <p:nvPr/>
            </p:nvCxnSpPr>
            <p:spPr>
              <a:xfrm flipH="1">
                <a:off x="8295402" y="5357133"/>
                <a:ext cx="8002" cy="382345"/>
              </a:xfrm>
              <a:prstGeom prst="straightConnector1">
                <a:avLst/>
              </a:prstGeom>
              <a:ln w="28575">
                <a:solidFill>
                  <a:srgbClr val="434343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Arrow Connector 53">
                <a:extLst>
                  <a:ext uri="{FF2B5EF4-FFF2-40B4-BE49-F238E27FC236}">
                    <a16:creationId xmlns:a16="http://schemas.microsoft.com/office/drawing/2014/main" id="{F364591B-77B3-C94D-9708-5EDD6868D163}"/>
                  </a:ext>
                </a:extLst>
              </p:cNvPr>
              <p:cNvCxnSpPr>
                <a:cxnSpLocks/>
                <a:stCxn id="51" idx="0"/>
              </p:cNvCxnSpPr>
              <p:nvPr/>
            </p:nvCxnSpPr>
            <p:spPr>
              <a:xfrm flipH="1" flipV="1">
                <a:off x="10658121" y="7112042"/>
                <a:ext cx="3605" cy="423009"/>
              </a:xfrm>
              <a:prstGeom prst="straightConnector1">
                <a:avLst/>
              </a:prstGeom>
              <a:ln w="28575">
                <a:solidFill>
                  <a:srgbClr val="434343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AFDD1571-D081-7847-A2A8-5F786270DAAD}"/>
              </a:ext>
            </a:extLst>
          </p:cNvPr>
          <p:cNvGrpSpPr/>
          <p:nvPr/>
        </p:nvGrpSpPr>
        <p:grpSpPr>
          <a:xfrm>
            <a:off x="9360335" y="5143500"/>
            <a:ext cx="8943975" cy="5143500"/>
            <a:chOff x="9344025" y="5143500"/>
            <a:chExt cx="8943975" cy="5143500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068B732B-8B3F-334B-8F41-CC8A12BE80DB}"/>
                </a:ext>
              </a:extLst>
            </p:cNvPr>
            <p:cNvSpPr/>
            <p:nvPr/>
          </p:nvSpPr>
          <p:spPr>
            <a:xfrm>
              <a:off x="9344025" y="5143500"/>
              <a:ext cx="8943975" cy="51435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7C1D719F-4BC5-E945-8B0F-09E3C95115CB}"/>
                </a:ext>
              </a:extLst>
            </p:cNvPr>
            <p:cNvGrpSpPr/>
            <p:nvPr/>
          </p:nvGrpSpPr>
          <p:grpSpPr>
            <a:xfrm>
              <a:off x="9535887" y="5296776"/>
              <a:ext cx="8286750" cy="4723542"/>
              <a:chOff x="4557713" y="4239503"/>
              <a:chExt cx="8286750" cy="4723542"/>
            </a:xfrm>
          </p:grpSpPr>
          <p:sp>
            <p:nvSpPr>
              <p:cNvPr id="49" name="Rounded Rectangle 48">
                <a:extLst>
                  <a:ext uri="{FF2B5EF4-FFF2-40B4-BE49-F238E27FC236}">
                    <a16:creationId xmlns:a16="http://schemas.microsoft.com/office/drawing/2014/main" id="{749229EB-BCA5-D04F-AC51-B809307DCECC}"/>
                  </a:ext>
                </a:extLst>
              </p:cNvPr>
              <p:cNvSpPr/>
              <p:nvPr/>
            </p:nvSpPr>
            <p:spPr>
              <a:xfrm>
                <a:off x="4557713" y="4239503"/>
                <a:ext cx="8286750" cy="4723542"/>
              </a:xfrm>
              <a:prstGeom prst="roundRect">
                <a:avLst/>
              </a:prstGeom>
              <a:solidFill>
                <a:srgbClr val="FFF5D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EAE29CD3-3825-FD44-9FCD-1ECEABFDE236}"/>
                  </a:ext>
                </a:extLst>
              </p:cNvPr>
              <p:cNvSpPr/>
              <p:nvPr/>
            </p:nvSpPr>
            <p:spPr>
              <a:xfrm>
                <a:off x="4841823" y="5741233"/>
                <a:ext cx="674557" cy="404734"/>
              </a:xfrm>
              <a:prstGeom prst="ellipse">
                <a:avLst/>
              </a:prstGeom>
              <a:solidFill>
                <a:srgbClr val="CCCCC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b="1" dirty="0">
                    <a:solidFill>
                      <a:srgbClr val="434343"/>
                    </a:solidFill>
                  </a:rPr>
                  <a:t>С1</a:t>
                </a:r>
                <a:endParaRPr lang="en-US" b="1" dirty="0">
                  <a:solidFill>
                    <a:srgbClr val="434343"/>
                  </a:solidFill>
                </a:endParaRPr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C9C7565F-3363-7C43-8B69-24942B9E0AF7}"/>
                  </a:ext>
                </a:extLst>
              </p:cNvPr>
              <p:cNvSpPr/>
              <p:nvPr/>
            </p:nvSpPr>
            <p:spPr>
              <a:xfrm>
                <a:off x="5938603" y="5741233"/>
                <a:ext cx="674557" cy="404734"/>
              </a:xfrm>
              <a:prstGeom prst="ellipse">
                <a:avLst/>
              </a:prstGeom>
              <a:solidFill>
                <a:srgbClr val="CCCCC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b="1" dirty="0">
                    <a:solidFill>
                      <a:srgbClr val="434343"/>
                    </a:solidFill>
                  </a:rPr>
                  <a:t>С2</a:t>
                </a:r>
                <a:endParaRPr lang="en-US" b="1" dirty="0">
                  <a:solidFill>
                    <a:srgbClr val="434343"/>
                  </a:solidFill>
                </a:endParaRPr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EDD5FD2F-D64E-1D4C-A8B7-2CB467BE5B3B}"/>
                  </a:ext>
                </a:extLst>
              </p:cNvPr>
              <p:cNvSpPr/>
              <p:nvPr/>
            </p:nvSpPr>
            <p:spPr>
              <a:xfrm>
                <a:off x="7366415" y="5741233"/>
                <a:ext cx="674557" cy="404734"/>
              </a:xfrm>
              <a:prstGeom prst="ellipse">
                <a:avLst/>
              </a:prstGeom>
              <a:solidFill>
                <a:srgbClr val="CCCCC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b="1" dirty="0">
                    <a:solidFill>
                      <a:srgbClr val="434343"/>
                    </a:solidFill>
                  </a:rPr>
                  <a:t>С6</a:t>
                </a:r>
                <a:endParaRPr lang="en-US" b="1" dirty="0">
                  <a:solidFill>
                    <a:srgbClr val="434343"/>
                  </a:solidFill>
                </a:endParaRPr>
              </a:p>
            </p:txBody>
          </p:sp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14C3961E-BE1C-A44E-B38D-ACD8CC4EB757}"/>
                  </a:ext>
                </a:extLst>
              </p:cNvPr>
              <p:cNvSpPr/>
              <p:nvPr/>
            </p:nvSpPr>
            <p:spPr>
              <a:xfrm>
                <a:off x="8655293" y="6485435"/>
                <a:ext cx="674557" cy="404734"/>
              </a:xfrm>
              <a:prstGeom prst="ellipse">
                <a:avLst/>
              </a:prstGeom>
              <a:solidFill>
                <a:srgbClr val="9E263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b="1" dirty="0">
                    <a:solidFill>
                      <a:schemeClr val="bg1">
                        <a:lumMod val="95000"/>
                      </a:schemeClr>
                    </a:solidFill>
                  </a:rPr>
                  <a:t>С3</a:t>
                </a:r>
                <a:r>
                  <a:rPr lang="en-US" b="1" dirty="0">
                    <a:solidFill>
                      <a:schemeClr val="bg1">
                        <a:lumMod val="95000"/>
                      </a:schemeClr>
                    </a:solidFill>
                  </a:rPr>
                  <a:t>’</a:t>
                </a:r>
              </a:p>
            </p:txBody>
          </p:sp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8F9C727C-BC24-D945-B988-9FBC3F9E7B93}"/>
                  </a:ext>
                </a:extLst>
              </p:cNvPr>
              <p:cNvSpPr/>
              <p:nvPr/>
            </p:nvSpPr>
            <p:spPr>
              <a:xfrm>
                <a:off x="9837017" y="6485435"/>
                <a:ext cx="674557" cy="404734"/>
              </a:xfrm>
              <a:prstGeom prst="ellipse">
                <a:avLst/>
              </a:prstGeom>
              <a:solidFill>
                <a:srgbClr val="9E263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b="1" dirty="0">
                    <a:solidFill>
                      <a:schemeClr val="bg1">
                        <a:lumMod val="95000"/>
                      </a:schemeClr>
                    </a:solidFill>
                  </a:rPr>
                  <a:t>С4</a:t>
                </a:r>
                <a:r>
                  <a:rPr lang="en-US" b="1" dirty="0">
                    <a:solidFill>
                      <a:schemeClr val="bg1">
                        <a:lumMod val="95000"/>
                      </a:schemeClr>
                    </a:solidFill>
                  </a:rPr>
                  <a:t>’</a:t>
                </a:r>
              </a:p>
            </p:txBody>
          </p:sp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BA52EA4E-B3B9-6F4E-AD74-B0FBB47F2D80}"/>
                  </a:ext>
                </a:extLst>
              </p:cNvPr>
              <p:cNvSpPr/>
              <p:nvPr/>
            </p:nvSpPr>
            <p:spPr>
              <a:xfrm>
                <a:off x="11018741" y="6487287"/>
                <a:ext cx="674557" cy="404734"/>
              </a:xfrm>
              <a:prstGeom prst="ellipse">
                <a:avLst/>
              </a:prstGeom>
              <a:solidFill>
                <a:srgbClr val="9E263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b="1" dirty="0">
                    <a:solidFill>
                      <a:schemeClr val="bg1">
                        <a:lumMod val="95000"/>
                      </a:schemeClr>
                    </a:solidFill>
                  </a:rPr>
                  <a:t>С5</a:t>
                </a:r>
                <a:r>
                  <a:rPr lang="en-US" b="1" dirty="0">
                    <a:solidFill>
                      <a:schemeClr val="bg1">
                        <a:lumMod val="95000"/>
                      </a:schemeClr>
                    </a:solidFill>
                  </a:rPr>
                  <a:t>’</a:t>
                </a:r>
              </a:p>
            </p:txBody>
          </p:sp>
          <p:cxnSp>
            <p:nvCxnSpPr>
              <p:cNvPr id="81" name="Curved Connector 80">
                <a:extLst>
                  <a:ext uri="{FF2B5EF4-FFF2-40B4-BE49-F238E27FC236}">
                    <a16:creationId xmlns:a16="http://schemas.microsoft.com/office/drawing/2014/main" id="{2947D8E0-3455-2144-A690-1393D1841C1E}"/>
                  </a:ext>
                </a:extLst>
              </p:cNvPr>
              <p:cNvCxnSpPr>
                <a:cxnSpLocks/>
                <a:stCxn id="56" idx="6"/>
                <a:endCxn id="71" idx="2"/>
              </p:cNvCxnSpPr>
              <p:nvPr/>
            </p:nvCxnSpPr>
            <p:spPr>
              <a:xfrm>
                <a:off x="8040972" y="5943600"/>
                <a:ext cx="614321" cy="744202"/>
              </a:xfrm>
              <a:prstGeom prst="curvedConnector3">
                <a:avLst>
                  <a:gd name="adj1" fmla="val 50000"/>
                </a:avLst>
              </a:prstGeom>
              <a:ln w="28575">
                <a:solidFill>
                  <a:srgbClr val="434343"/>
                </a:solidFill>
                <a:tailEnd type="triangle" w="lg" len="lg"/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82" name="Straight Arrow Connector 81">
                <a:extLst>
                  <a:ext uri="{FF2B5EF4-FFF2-40B4-BE49-F238E27FC236}">
                    <a16:creationId xmlns:a16="http://schemas.microsoft.com/office/drawing/2014/main" id="{39042390-E32C-9246-A7D7-3310154DEAAA}"/>
                  </a:ext>
                </a:extLst>
              </p:cNvPr>
              <p:cNvCxnSpPr>
                <a:stCxn id="52" idx="6"/>
                <a:endCxn id="55" idx="2"/>
              </p:cNvCxnSpPr>
              <p:nvPr/>
            </p:nvCxnSpPr>
            <p:spPr>
              <a:xfrm>
                <a:off x="5516380" y="5943600"/>
                <a:ext cx="422223" cy="0"/>
              </a:xfrm>
              <a:prstGeom prst="straightConnector1">
                <a:avLst/>
              </a:prstGeom>
              <a:ln w="28575">
                <a:solidFill>
                  <a:srgbClr val="434343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Arrow Connector 82">
                <a:extLst>
                  <a:ext uri="{FF2B5EF4-FFF2-40B4-BE49-F238E27FC236}">
                    <a16:creationId xmlns:a16="http://schemas.microsoft.com/office/drawing/2014/main" id="{3487F0B7-5664-3944-BE57-39F367AB923E}"/>
                  </a:ext>
                </a:extLst>
              </p:cNvPr>
              <p:cNvCxnSpPr>
                <a:cxnSpLocks/>
                <a:stCxn id="55" idx="6"/>
                <a:endCxn id="56" idx="2"/>
              </p:cNvCxnSpPr>
              <p:nvPr/>
            </p:nvCxnSpPr>
            <p:spPr>
              <a:xfrm>
                <a:off x="6613160" y="5943600"/>
                <a:ext cx="753255" cy="0"/>
              </a:xfrm>
              <a:prstGeom prst="straightConnector1">
                <a:avLst/>
              </a:prstGeom>
              <a:ln w="28575">
                <a:solidFill>
                  <a:srgbClr val="434343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Arrow Connector 83">
                <a:extLst>
                  <a:ext uri="{FF2B5EF4-FFF2-40B4-BE49-F238E27FC236}">
                    <a16:creationId xmlns:a16="http://schemas.microsoft.com/office/drawing/2014/main" id="{9D2D5B97-F287-E349-9189-1B272CD12C80}"/>
                  </a:ext>
                </a:extLst>
              </p:cNvPr>
              <p:cNvCxnSpPr>
                <a:cxnSpLocks/>
                <a:stCxn id="71" idx="6"/>
                <a:endCxn id="72" idx="2"/>
              </p:cNvCxnSpPr>
              <p:nvPr/>
            </p:nvCxnSpPr>
            <p:spPr>
              <a:xfrm>
                <a:off x="9329850" y="6687802"/>
                <a:ext cx="507167" cy="0"/>
              </a:xfrm>
              <a:prstGeom prst="straightConnector1">
                <a:avLst/>
              </a:prstGeom>
              <a:ln w="28575">
                <a:solidFill>
                  <a:srgbClr val="434343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Arrow Connector 84">
                <a:extLst>
                  <a:ext uri="{FF2B5EF4-FFF2-40B4-BE49-F238E27FC236}">
                    <a16:creationId xmlns:a16="http://schemas.microsoft.com/office/drawing/2014/main" id="{0599E47F-672E-224A-A489-D4DEF381FF6C}"/>
                  </a:ext>
                </a:extLst>
              </p:cNvPr>
              <p:cNvCxnSpPr>
                <a:cxnSpLocks/>
                <a:stCxn id="72" idx="6"/>
                <a:endCxn id="73" idx="2"/>
              </p:cNvCxnSpPr>
              <p:nvPr/>
            </p:nvCxnSpPr>
            <p:spPr>
              <a:xfrm>
                <a:off x="10511574" y="6687802"/>
                <a:ext cx="507167" cy="1852"/>
              </a:xfrm>
              <a:prstGeom prst="straightConnector1">
                <a:avLst/>
              </a:prstGeom>
              <a:ln w="28575">
                <a:solidFill>
                  <a:srgbClr val="434343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3ADD9910-CE08-C246-8D4A-7BC68774C608}"/>
                  </a:ext>
                </a:extLst>
              </p:cNvPr>
              <p:cNvSpPr/>
              <p:nvPr/>
            </p:nvSpPr>
            <p:spPr>
              <a:xfrm>
                <a:off x="10827996" y="5728183"/>
                <a:ext cx="1042987" cy="376607"/>
              </a:xfrm>
              <a:prstGeom prst="rect">
                <a:avLst/>
              </a:prstGeom>
              <a:solidFill>
                <a:srgbClr val="B45E0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main</a:t>
                </a:r>
              </a:p>
            </p:txBody>
          </p:sp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61C0335E-79DC-934E-AD3E-56F65BC0BD52}"/>
                  </a:ext>
                </a:extLst>
              </p:cNvPr>
              <p:cNvSpPr/>
              <p:nvPr/>
            </p:nvSpPr>
            <p:spPr>
              <a:xfrm>
                <a:off x="10835020" y="7313544"/>
                <a:ext cx="1042987" cy="376607"/>
              </a:xfrm>
              <a:prstGeom prst="rect">
                <a:avLst/>
              </a:prstGeom>
              <a:solidFill>
                <a:srgbClr val="66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develop</a:t>
                </a:r>
              </a:p>
            </p:txBody>
          </p:sp>
          <p:cxnSp>
            <p:nvCxnSpPr>
              <p:cNvPr id="91" name="Straight Arrow Connector 90">
                <a:extLst>
                  <a:ext uri="{FF2B5EF4-FFF2-40B4-BE49-F238E27FC236}">
                    <a16:creationId xmlns:a16="http://schemas.microsoft.com/office/drawing/2014/main" id="{BF06BF6B-2740-6446-B383-974702907B03}"/>
                  </a:ext>
                </a:extLst>
              </p:cNvPr>
              <p:cNvCxnSpPr>
                <a:cxnSpLocks/>
                <a:stCxn id="89" idx="2"/>
              </p:cNvCxnSpPr>
              <p:nvPr/>
            </p:nvCxnSpPr>
            <p:spPr>
              <a:xfrm flipH="1">
                <a:off x="11341488" y="6104790"/>
                <a:ext cx="8002" cy="382345"/>
              </a:xfrm>
              <a:prstGeom prst="straightConnector1">
                <a:avLst/>
              </a:prstGeom>
              <a:ln w="28575">
                <a:solidFill>
                  <a:srgbClr val="434343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Arrow Connector 91">
                <a:extLst>
                  <a:ext uri="{FF2B5EF4-FFF2-40B4-BE49-F238E27FC236}">
                    <a16:creationId xmlns:a16="http://schemas.microsoft.com/office/drawing/2014/main" id="{9B9EF82A-F83A-9748-9590-4EA6486820BB}"/>
                  </a:ext>
                </a:extLst>
              </p:cNvPr>
              <p:cNvCxnSpPr>
                <a:cxnSpLocks/>
                <a:stCxn id="90" idx="0"/>
              </p:cNvCxnSpPr>
              <p:nvPr/>
            </p:nvCxnSpPr>
            <p:spPr>
              <a:xfrm flipH="1" flipV="1">
                <a:off x="11352909" y="6890535"/>
                <a:ext cx="3605" cy="423009"/>
              </a:xfrm>
              <a:prstGeom prst="straightConnector1">
                <a:avLst/>
              </a:prstGeom>
              <a:ln w="28575">
                <a:solidFill>
                  <a:srgbClr val="434343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8" name="Notched Right Arrow 77">
            <a:extLst>
              <a:ext uri="{FF2B5EF4-FFF2-40B4-BE49-F238E27FC236}">
                <a16:creationId xmlns:a16="http://schemas.microsoft.com/office/drawing/2014/main" id="{683AECDA-A937-714D-92D4-378A2454BE0C}"/>
              </a:ext>
            </a:extLst>
          </p:cNvPr>
          <p:cNvSpPr/>
          <p:nvPr/>
        </p:nvSpPr>
        <p:spPr>
          <a:xfrm>
            <a:off x="8528172" y="7354232"/>
            <a:ext cx="1133337" cy="810994"/>
          </a:xfrm>
          <a:custGeom>
            <a:avLst/>
            <a:gdLst>
              <a:gd name="connsiteX0" fmla="*/ 0 w 1133337"/>
              <a:gd name="connsiteY0" fmla="*/ 202749 h 810994"/>
              <a:gd name="connsiteX1" fmla="*/ 727840 w 1133337"/>
              <a:gd name="connsiteY1" fmla="*/ 202749 h 810994"/>
              <a:gd name="connsiteX2" fmla="*/ 727840 w 1133337"/>
              <a:gd name="connsiteY2" fmla="*/ 0 h 810994"/>
              <a:gd name="connsiteX3" fmla="*/ 1133337 w 1133337"/>
              <a:gd name="connsiteY3" fmla="*/ 405497 h 810994"/>
              <a:gd name="connsiteX4" fmla="*/ 727840 w 1133337"/>
              <a:gd name="connsiteY4" fmla="*/ 810994 h 810994"/>
              <a:gd name="connsiteX5" fmla="*/ 727840 w 1133337"/>
              <a:gd name="connsiteY5" fmla="*/ 608246 h 810994"/>
              <a:gd name="connsiteX6" fmla="*/ 0 w 1133337"/>
              <a:gd name="connsiteY6" fmla="*/ 608246 h 810994"/>
              <a:gd name="connsiteX7" fmla="*/ 202749 w 1133337"/>
              <a:gd name="connsiteY7" fmla="*/ 405497 h 810994"/>
              <a:gd name="connsiteX8" fmla="*/ 0 w 1133337"/>
              <a:gd name="connsiteY8" fmla="*/ 202749 h 810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33337" h="810994" extrusionOk="0">
                <a:moveTo>
                  <a:pt x="0" y="202749"/>
                </a:moveTo>
                <a:cubicBezTo>
                  <a:pt x="250585" y="266231"/>
                  <a:pt x="548284" y="232913"/>
                  <a:pt x="727840" y="202749"/>
                </a:cubicBezTo>
                <a:cubicBezTo>
                  <a:pt x="744991" y="139997"/>
                  <a:pt x="728620" y="35212"/>
                  <a:pt x="727840" y="0"/>
                </a:cubicBezTo>
                <a:cubicBezTo>
                  <a:pt x="856865" y="93110"/>
                  <a:pt x="981242" y="245756"/>
                  <a:pt x="1133337" y="405497"/>
                </a:cubicBezTo>
                <a:cubicBezTo>
                  <a:pt x="951687" y="578287"/>
                  <a:pt x="797098" y="684219"/>
                  <a:pt x="727840" y="810994"/>
                </a:cubicBezTo>
                <a:cubicBezTo>
                  <a:pt x="739117" y="766062"/>
                  <a:pt x="737752" y="704097"/>
                  <a:pt x="727840" y="608246"/>
                </a:cubicBezTo>
                <a:cubicBezTo>
                  <a:pt x="528023" y="597247"/>
                  <a:pt x="135738" y="629588"/>
                  <a:pt x="0" y="608246"/>
                </a:cubicBezTo>
                <a:cubicBezTo>
                  <a:pt x="67853" y="524758"/>
                  <a:pt x="145397" y="455772"/>
                  <a:pt x="202749" y="405497"/>
                </a:cubicBezTo>
                <a:cubicBezTo>
                  <a:pt x="156561" y="336490"/>
                  <a:pt x="75695" y="251177"/>
                  <a:pt x="0" y="202749"/>
                </a:cubicBezTo>
                <a:close/>
              </a:path>
            </a:pathLst>
          </a:custGeom>
          <a:noFill/>
          <a:ln>
            <a:solidFill>
              <a:schemeClr val="accent2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notchedRightArrow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05E1CB20-EFC5-0043-9DC9-4ABEE2B67A09}"/>
              </a:ext>
            </a:extLst>
          </p:cNvPr>
          <p:cNvSpPr txBox="1"/>
          <p:nvPr/>
        </p:nvSpPr>
        <p:spPr>
          <a:xfrm>
            <a:off x="1257300" y="2403917"/>
            <a:ext cx="16442871" cy="9379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 rebase</a:t>
            </a:r>
            <a:r>
              <a:rPr lang="ru-RU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2400" dirty="0">
                <a:solidFill>
                  <a:schemeClr val="tx1"/>
                </a:solidFill>
                <a:latin typeface="+mn-lt"/>
              </a:rPr>
              <a:t>–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 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«сдвинуть» точку ветвления на последний </a:t>
            </a:r>
            <a:r>
              <a:rPr lang="ru-RU" sz="2400" dirty="0" err="1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коммит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 в «головной» ветке и провести 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fast-forward 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слияние</a:t>
            </a:r>
            <a:endParaRPr lang="en-US" sz="2400" dirty="0">
              <a:solidFill>
                <a:schemeClr val="tx1"/>
              </a:solidFill>
              <a:latin typeface="+mn-lt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5306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/>
          <p:nvPr/>
        </p:nvSpPr>
        <p:spPr>
          <a:xfrm>
            <a:off x="4990698" y="2745032"/>
            <a:ext cx="11612880" cy="4598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lnSpc>
                <a:spcPct val="90000"/>
              </a:lnSpc>
              <a:buSzPts val="8625"/>
            </a:pPr>
            <a:r>
              <a:rPr lang="en-US" sz="8601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Git</a:t>
            </a:r>
          </a:p>
          <a:p>
            <a:pPr>
              <a:lnSpc>
                <a:spcPct val="90000"/>
              </a:lnSpc>
              <a:buSzPts val="8625"/>
            </a:pPr>
            <a:r>
              <a:rPr lang="ru-RU" sz="60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Основы слияния</a:t>
            </a:r>
            <a:r>
              <a:rPr lang="en-US" sz="60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- </a:t>
            </a:r>
            <a:r>
              <a:rPr lang="ru-RU" sz="60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конфликты</a:t>
            </a:r>
            <a:endParaRPr lang="en-US" sz="6000" b="1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6939275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DB4543-ED0D-744D-A1EE-72B3CB4F6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</a:t>
            </a:r>
            <a:r>
              <a:rPr lang="ru-RU" dirty="0"/>
              <a:t> – </a:t>
            </a:r>
            <a:r>
              <a:rPr lang="en-US" dirty="0"/>
              <a:t>merge - </a:t>
            </a:r>
            <a:r>
              <a:rPr lang="ru-RU" dirty="0"/>
              <a:t>конфликты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DC6050-42CE-404D-A053-2BB59E14FF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6322" y="2176465"/>
            <a:ext cx="12543263" cy="811053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E2AA408-5AB6-1947-8BBF-CDD1E73FE8D9}"/>
              </a:ext>
            </a:extLst>
          </p:cNvPr>
          <p:cNvSpPr/>
          <p:nvPr/>
        </p:nvSpPr>
        <p:spPr>
          <a:xfrm>
            <a:off x="3986213" y="9015413"/>
            <a:ext cx="1800225" cy="671512"/>
          </a:xfrm>
          <a:prstGeom prst="rect">
            <a:avLst/>
          </a:prstGeom>
          <a:solidFill>
            <a:srgbClr val="FFF5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041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DB4543-ED0D-744D-A1EE-72B3CB4F6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</a:t>
            </a:r>
            <a:r>
              <a:rPr lang="ru-RU" dirty="0"/>
              <a:t> – </a:t>
            </a:r>
            <a:r>
              <a:rPr lang="en-US" dirty="0"/>
              <a:t>merge - </a:t>
            </a:r>
            <a:r>
              <a:rPr lang="ru-RU" dirty="0"/>
              <a:t>конфликты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D38214-C786-DF42-9B93-7A8B9B75D90C}"/>
              </a:ext>
            </a:extLst>
          </p:cNvPr>
          <p:cNvSpPr txBox="1"/>
          <p:nvPr/>
        </p:nvSpPr>
        <p:spPr>
          <a:xfrm>
            <a:off x="1257300" y="2213890"/>
            <a:ext cx="16287750" cy="54925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ru-RU" sz="2400" b="1" dirty="0"/>
              <a:t>Общий подход к разрешению конфликтов такой:</a:t>
            </a:r>
          </a:p>
          <a:p>
            <a:pPr marL="342900" indent="-34290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sz="2400" dirty="0"/>
              <a:t>Непосредственно </a:t>
            </a:r>
            <a:r>
              <a:rPr lang="ru-RU" sz="2400" b="1" dirty="0"/>
              <a:t>разрешить конфликт одним из двух способов</a:t>
            </a:r>
            <a:r>
              <a:rPr lang="ru-RU" sz="2400" dirty="0"/>
              <a:t>. Либо, если возникновение конфликта стало неожиданным для вас, можно выполнить </a:t>
            </a:r>
            <a:r>
              <a:rPr lang="ru-RU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git</a:t>
            </a:r>
            <a:r>
              <a:rPr lang="ru-RU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merge</a:t>
            </a:r>
            <a:r>
              <a:rPr lang="ru-RU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--</a:t>
            </a:r>
            <a:r>
              <a:rPr lang="ru-RU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abort</a:t>
            </a:r>
            <a:r>
              <a:rPr lang="ru-RU" sz="2400" dirty="0"/>
              <a:t>. Эта команда прервет слияние и вернет все, как было.</a:t>
            </a:r>
          </a:p>
          <a:p>
            <a:pPr marL="342900" indent="-34290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sz="2400" dirty="0"/>
              <a:t>Сообщить </a:t>
            </a:r>
            <a:r>
              <a:rPr lang="ru-RU" sz="2400" dirty="0" err="1"/>
              <a:t>Git</a:t>
            </a:r>
            <a:r>
              <a:rPr lang="ru-RU" sz="2400" dirty="0"/>
              <a:t>, что мы разрешили конфликт, добавив все файлы с разрешенными конфликтами в индекс. Сделать это можно уже знакомой командой </a:t>
            </a:r>
            <a:r>
              <a:rPr lang="ru-RU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git</a:t>
            </a:r>
            <a:r>
              <a:rPr lang="ru-RU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</a:t>
            </a:r>
            <a:r>
              <a:rPr lang="ru-RU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&lt;конфликтный файл&gt; </a:t>
            </a:r>
            <a:r>
              <a:rPr lang="ru-RU" sz="2400" dirty="0"/>
              <a:t>для каждого конфликтного файла.</a:t>
            </a:r>
          </a:p>
          <a:p>
            <a:pPr marL="342900" indent="-34290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sz="2400" dirty="0"/>
              <a:t>Продолжить слияние, выполнив </a:t>
            </a:r>
            <a:r>
              <a:rPr lang="ru-RU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git</a:t>
            </a:r>
            <a:r>
              <a:rPr lang="ru-RU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merge</a:t>
            </a:r>
            <a:r>
              <a:rPr lang="ru-RU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--</a:t>
            </a:r>
            <a:r>
              <a:rPr lang="ru-RU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continue</a:t>
            </a:r>
            <a:r>
              <a:rPr lang="ru-RU" sz="2400" dirty="0"/>
              <a:t>. Либо вручную создать </a:t>
            </a:r>
            <a:r>
              <a:rPr lang="ru-RU" sz="2400" dirty="0" err="1"/>
              <a:t>merge-коммит</a:t>
            </a:r>
            <a:r>
              <a:rPr lang="ru-RU" sz="2400" dirty="0"/>
              <a:t> уже знакомой командой </a:t>
            </a:r>
            <a:r>
              <a:rPr lang="ru-RU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git</a:t>
            </a:r>
            <a:r>
              <a:rPr lang="ru-RU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commit</a:t>
            </a:r>
            <a:r>
              <a:rPr lang="ru-RU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269127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DB4543-ED0D-744D-A1EE-72B3CB4F6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</a:t>
            </a:r>
            <a:r>
              <a:rPr lang="ru-RU" dirty="0"/>
              <a:t> – </a:t>
            </a:r>
            <a:r>
              <a:rPr lang="en-US" dirty="0"/>
              <a:t>merge - </a:t>
            </a:r>
            <a:r>
              <a:rPr lang="ru-RU" dirty="0"/>
              <a:t>конфликты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D38214-C786-DF42-9B93-7A8B9B75D90C}"/>
              </a:ext>
            </a:extLst>
          </p:cNvPr>
          <p:cNvSpPr txBox="1"/>
          <p:nvPr/>
        </p:nvSpPr>
        <p:spPr>
          <a:xfrm>
            <a:off x="1257300" y="2956840"/>
            <a:ext cx="16287750" cy="25476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ru-RU" sz="2400" b="1" dirty="0"/>
              <a:t>Существует два способа разрешать конфликты:</a:t>
            </a:r>
          </a:p>
          <a:p>
            <a:pPr marL="342900" indent="-34290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sz="2400" dirty="0"/>
              <a:t>Первый способ. Разрешить конфликт вручную. Тогда мы можем самостоятельно изменить конфликтные файлы, сделав их такими, какими мы хотим их видеть.</a:t>
            </a:r>
          </a:p>
          <a:p>
            <a:pPr marL="342900" indent="-34290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sz="2400" dirty="0"/>
              <a:t>Второй способ. Просто выбрать один из двух файлов.</a:t>
            </a:r>
          </a:p>
        </p:txBody>
      </p:sp>
    </p:spTree>
    <p:extLst>
      <p:ext uri="{BB962C8B-B14F-4D97-AF65-F5344CB8AC3E}">
        <p14:creationId xmlns:p14="http://schemas.microsoft.com/office/powerpoint/2010/main" val="19127628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DB4543-ED0D-744D-A1EE-72B3CB4F6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</a:t>
            </a:r>
            <a:r>
              <a:rPr lang="ru-RU" dirty="0"/>
              <a:t> – </a:t>
            </a:r>
            <a:r>
              <a:rPr lang="en-US" dirty="0"/>
              <a:t>merge - </a:t>
            </a:r>
            <a:r>
              <a:rPr lang="ru-RU" dirty="0"/>
              <a:t>конфликты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D38214-C786-DF42-9B93-7A8B9B75D90C}"/>
              </a:ext>
            </a:extLst>
          </p:cNvPr>
          <p:cNvSpPr txBox="1"/>
          <p:nvPr/>
        </p:nvSpPr>
        <p:spPr>
          <a:xfrm>
            <a:off x="1257300" y="2956840"/>
            <a:ext cx="16287750" cy="39633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ru-RU" sz="2400" b="1" dirty="0"/>
              <a:t>Выбор одного из двух файлов</a:t>
            </a:r>
          </a:p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ru-RU" sz="2400" dirty="0"/>
              <a:t>Если вы точно знаете, что вам нужно оставить только один из двух конфликтных файлов (вся информация из другого файла при этом потеряется), можно сказать об этом </a:t>
            </a:r>
            <a:r>
              <a:rPr lang="en-US" sz="2400" dirty="0"/>
              <a:t>Git:</a:t>
            </a:r>
          </a:p>
          <a:p>
            <a:pPr marL="342900" indent="-34290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sz="2400" dirty="0"/>
              <a:t>Выполните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git checkout --ours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Docs.md</a:t>
            </a:r>
            <a:r>
              <a:rPr lang="en-US" sz="2400" dirty="0"/>
              <a:t>, </a:t>
            </a:r>
            <a:r>
              <a:rPr lang="ru-RU" sz="2400" dirty="0"/>
              <a:t>чтобы выбрать файл ветки </a:t>
            </a:r>
            <a:r>
              <a:rPr lang="en-US" sz="2400" dirty="0"/>
              <a:t>main (</a:t>
            </a:r>
            <a:r>
              <a:rPr lang="ru-RU" sz="2400" dirty="0"/>
              <a:t>то есть целевой ветки)</a:t>
            </a:r>
          </a:p>
          <a:p>
            <a:pPr marL="342900" indent="-34290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sz="2400" dirty="0"/>
              <a:t>Либо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git checkout --their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Docs.md</a:t>
            </a:r>
            <a:r>
              <a:rPr lang="en-US" sz="2400" dirty="0"/>
              <a:t>, </a:t>
            </a:r>
            <a:r>
              <a:rPr lang="ru-RU" sz="2400" dirty="0"/>
              <a:t>чтобы выбрать файл из ветки </a:t>
            </a:r>
            <a:r>
              <a:rPr lang="en-US" sz="2400" dirty="0"/>
              <a:t>develop (</a:t>
            </a:r>
            <a:r>
              <a:rPr lang="ru-RU" sz="2400" dirty="0"/>
              <a:t>то есть сливаемой ветки).</a:t>
            </a:r>
          </a:p>
          <a:p>
            <a:pPr marL="342900" indent="-34290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sz="2400" dirty="0"/>
              <a:t>Добавить выбранный файл в </a:t>
            </a:r>
            <a:r>
              <a:rPr lang="ru-RU" sz="2400" dirty="0" err="1"/>
              <a:t>коммит</a:t>
            </a:r>
            <a:r>
              <a:rPr lang="ru-RU" sz="2400" dirty="0"/>
              <a:t>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git add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Docs.md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80615155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DB4543-ED0D-744D-A1EE-72B3CB4F6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</a:t>
            </a:r>
            <a:r>
              <a:rPr lang="ru-RU" dirty="0"/>
              <a:t> – </a:t>
            </a:r>
            <a:r>
              <a:rPr lang="en-US" dirty="0"/>
              <a:t>merge - </a:t>
            </a:r>
            <a:r>
              <a:rPr lang="ru-RU" dirty="0"/>
              <a:t>конфликты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D38214-C786-DF42-9B93-7A8B9B75D90C}"/>
              </a:ext>
            </a:extLst>
          </p:cNvPr>
          <p:cNvSpPr txBox="1"/>
          <p:nvPr/>
        </p:nvSpPr>
        <p:spPr>
          <a:xfrm>
            <a:off x="1257300" y="2199603"/>
            <a:ext cx="16287750" cy="27015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ru-RU" sz="2400" b="1" dirty="0"/>
              <a:t>База слияния</a:t>
            </a:r>
          </a:p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ru-RU" sz="2400" dirty="0"/>
              <a:t>Это содержимое файла из общего родителя двух последних </a:t>
            </a:r>
            <a:r>
              <a:rPr lang="ru-RU" sz="2400" dirty="0" err="1"/>
              <a:t>коммитов</a:t>
            </a:r>
            <a:r>
              <a:rPr lang="ru-RU" sz="2400" dirty="0"/>
              <a:t> в ветках </a:t>
            </a:r>
            <a:r>
              <a:rPr lang="en-US" sz="2400" dirty="0"/>
              <a:t>main </a:t>
            </a:r>
            <a:r>
              <a:rPr lang="ru-RU" sz="2400" dirty="0"/>
              <a:t>и </a:t>
            </a:r>
            <a:r>
              <a:rPr lang="en-US" sz="2400" dirty="0"/>
              <a:t>develop.</a:t>
            </a:r>
            <a:endParaRPr lang="ru-RU" sz="2400" dirty="0"/>
          </a:p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ru-RU" sz="2400" dirty="0"/>
              <a:t>По умолчанию база слияния не отображается. Чтобы включить отображение базы слияния выполните команду:</a:t>
            </a:r>
          </a:p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git config --global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merge.conflictstyle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diff3</a:t>
            </a:r>
            <a:endParaRPr lang="ru-RU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B3223A-277B-7244-9038-C584D71FA6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2475" y="5143500"/>
            <a:ext cx="7427406" cy="487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4753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8"/>
          <p:cNvSpPr/>
          <p:nvPr/>
        </p:nvSpPr>
        <p:spPr>
          <a:xfrm>
            <a:off x="936000" y="971999"/>
            <a:ext cx="12075626" cy="1095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SzPts val="8625"/>
            </a:pPr>
            <a:r>
              <a:rPr lang="ru-RU" sz="6401" b="1" dirty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Правила занятия</a:t>
            </a:r>
            <a:endParaRPr sz="6401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124;p18">
            <a:extLst>
              <a:ext uri="{FF2B5EF4-FFF2-40B4-BE49-F238E27FC236}">
                <a16:creationId xmlns:a16="http://schemas.microsoft.com/office/drawing/2014/main" id="{767854B8-13CA-4546-AED8-A38DC06CDD59}"/>
              </a:ext>
            </a:extLst>
          </p:cNvPr>
          <p:cNvSpPr/>
          <p:nvPr/>
        </p:nvSpPr>
        <p:spPr>
          <a:xfrm>
            <a:off x="936001" y="3697974"/>
            <a:ext cx="11804298" cy="4986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502962" indent="-426757">
              <a:lnSpc>
                <a:spcPct val="115000"/>
              </a:lnSpc>
              <a:spcBef>
                <a:spcPts val="2500"/>
              </a:spcBef>
              <a:buClr>
                <a:srgbClr val="030303"/>
              </a:buClr>
              <a:buSzPts val="2400"/>
              <a:buFont typeface="Inter"/>
              <a:buChar char="●"/>
            </a:pPr>
            <a:r>
              <a:rPr lang="ru-RU" sz="2400" dirty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Камера должна быть включена на протяжении всего занятия.</a:t>
            </a:r>
          </a:p>
          <a:p>
            <a:pPr marL="502962" indent="-426757">
              <a:lnSpc>
                <a:spcPct val="115000"/>
              </a:lnSpc>
              <a:spcBef>
                <a:spcPts val="2500"/>
              </a:spcBef>
              <a:buClr>
                <a:srgbClr val="030303"/>
              </a:buClr>
              <a:buSzPts val="2400"/>
              <a:buFont typeface="Inter"/>
              <a:buChar char="●"/>
            </a:pPr>
            <a:r>
              <a:rPr lang="ru-RU" sz="2400" dirty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Организационные вопросы по обучению решаются с кураторами, а не на тематических занятиях.</a:t>
            </a:r>
          </a:p>
          <a:p>
            <a:pPr marL="502962" indent="-426757">
              <a:lnSpc>
                <a:spcPct val="115000"/>
              </a:lnSpc>
              <a:spcBef>
                <a:spcPts val="2500"/>
              </a:spcBef>
              <a:buClr>
                <a:srgbClr val="030303"/>
              </a:buClr>
              <a:buSzPts val="2400"/>
              <a:buFont typeface="Inter"/>
              <a:buChar char="●"/>
            </a:pPr>
            <a:r>
              <a:rPr lang="ru-RU" sz="2400" dirty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Вести себя уважительно и этично по отношению к остальным участникам занятия.</a:t>
            </a:r>
          </a:p>
          <a:p>
            <a:pPr marL="502962" indent="-426757">
              <a:lnSpc>
                <a:spcPct val="115000"/>
              </a:lnSpc>
              <a:spcBef>
                <a:spcPts val="2500"/>
              </a:spcBef>
              <a:buClr>
                <a:srgbClr val="030303"/>
              </a:buClr>
              <a:buSzPts val="2400"/>
              <a:buFont typeface="Inter"/>
              <a:buChar char="●"/>
            </a:pPr>
            <a:r>
              <a:rPr lang="ru-RU" sz="2400" dirty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Во время занятия будут интерактивные задания, будьте готовы взаимодействовать с другими участниками, демонстрировать рабочий экран.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DB4543-ED0D-744D-A1EE-72B3CB4F6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</a:t>
            </a:r>
            <a:r>
              <a:rPr lang="ru-RU" dirty="0"/>
              <a:t> – </a:t>
            </a:r>
            <a:r>
              <a:rPr lang="en-US" dirty="0"/>
              <a:t>merge - </a:t>
            </a:r>
            <a:r>
              <a:rPr lang="ru-RU" dirty="0"/>
              <a:t>конфликты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D38214-C786-DF42-9B93-7A8B9B75D90C}"/>
              </a:ext>
            </a:extLst>
          </p:cNvPr>
          <p:cNvSpPr txBox="1"/>
          <p:nvPr/>
        </p:nvSpPr>
        <p:spPr>
          <a:xfrm>
            <a:off x="1257300" y="2199603"/>
            <a:ext cx="16287750" cy="20159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ru-RU" sz="2400" b="1" dirty="0"/>
              <a:t>Инструменты</a:t>
            </a:r>
          </a:p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git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mergetool</a:t>
            </a:r>
            <a:endParaRPr lang="ru-RU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ru-RU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Варианты: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92FF9D-D2F7-564E-AF81-54A6B3797860}"/>
              </a:ext>
            </a:extLst>
          </p:cNvPr>
          <p:cNvSpPr txBox="1"/>
          <p:nvPr/>
        </p:nvSpPr>
        <p:spPr>
          <a:xfrm>
            <a:off x="1257300" y="4705700"/>
            <a:ext cx="13330237" cy="4040337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meld, </a:t>
            </a:r>
            <a:endParaRPr lang="ru-RU" sz="2400" dirty="0"/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400" dirty="0" err="1"/>
              <a:t>opendiff</a:t>
            </a:r>
            <a:r>
              <a:rPr lang="en-US" sz="2400" dirty="0"/>
              <a:t>, </a:t>
            </a:r>
            <a:endParaRPr lang="ru-RU" sz="2400" dirty="0"/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kdiff3, </a:t>
            </a:r>
            <a:endParaRPr lang="ru-RU" sz="2400" dirty="0"/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400" dirty="0" err="1"/>
              <a:t>tkdiff</a:t>
            </a:r>
            <a:r>
              <a:rPr lang="en-US" sz="2400" dirty="0"/>
              <a:t>, </a:t>
            </a:r>
            <a:endParaRPr lang="ru-RU" sz="2400" dirty="0"/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400" dirty="0" err="1"/>
              <a:t>xxdiff</a:t>
            </a:r>
            <a:r>
              <a:rPr lang="en-US" sz="2400" dirty="0"/>
              <a:t>, </a:t>
            </a:r>
            <a:endParaRPr lang="ru-RU" sz="2400" dirty="0"/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400" dirty="0" err="1"/>
              <a:t>tortoisemerge</a:t>
            </a:r>
            <a:r>
              <a:rPr lang="en-US" sz="2400" dirty="0"/>
              <a:t>, </a:t>
            </a:r>
            <a:endParaRPr lang="ru-RU" sz="2400" dirty="0"/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400" dirty="0" err="1"/>
              <a:t>gvimdiff</a:t>
            </a:r>
            <a:r>
              <a:rPr lang="en-US" sz="2400" dirty="0"/>
              <a:t>, </a:t>
            </a:r>
            <a:endParaRPr lang="ru-RU" sz="2400" dirty="0"/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diffuse, </a:t>
            </a:r>
            <a:endParaRPr lang="ru-RU" sz="2400" dirty="0"/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400" dirty="0" err="1"/>
              <a:t>diffmerge</a:t>
            </a:r>
            <a:r>
              <a:rPr lang="en-US" sz="2400" dirty="0"/>
              <a:t>, </a:t>
            </a:r>
            <a:endParaRPr lang="ru-RU" sz="2400" dirty="0"/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400" dirty="0" err="1"/>
              <a:t>ecmerge</a:t>
            </a:r>
            <a:r>
              <a:rPr lang="en-US" sz="2400" dirty="0"/>
              <a:t>, </a:t>
            </a:r>
            <a:endParaRPr lang="ru-RU" sz="2400" dirty="0"/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p4merge, </a:t>
            </a:r>
            <a:endParaRPr lang="ru-RU" sz="2400" dirty="0"/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400" dirty="0" err="1"/>
              <a:t>araxis</a:t>
            </a:r>
            <a:r>
              <a:rPr lang="en-US" sz="2400" dirty="0"/>
              <a:t>, </a:t>
            </a:r>
            <a:endParaRPr lang="ru-RU" sz="2400" dirty="0"/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400" dirty="0" err="1"/>
              <a:t>bc</a:t>
            </a:r>
            <a:r>
              <a:rPr lang="en-US" sz="2400" dirty="0"/>
              <a:t>, </a:t>
            </a:r>
            <a:endParaRPr lang="ru-RU" sz="2400" dirty="0"/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400" dirty="0" err="1"/>
              <a:t>codecompare</a:t>
            </a:r>
            <a:r>
              <a:rPr lang="en-US" sz="2400" dirty="0"/>
              <a:t>, </a:t>
            </a:r>
            <a:endParaRPr lang="ru-RU" sz="2400" dirty="0"/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400" dirty="0" err="1"/>
              <a:t>smerge</a:t>
            </a:r>
            <a:r>
              <a:rPr lang="en-US" sz="2400" dirty="0"/>
              <a:t>, </a:t>
            </a:r>
            <a:endParaRPr lang="ru-RU" sz="2400" dirty="0"/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emerge, </a:t>
            </a:r>
            <a:endParaRPr lang="ru-RU" sz="2400" dirty="0"/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400" dirty="0" err="1"/>
              <a:t>vimdiff</a:t>
            </a:r>
            <a:r>
              <a:rPr lang="en-US" sz="2400" dirty="0"/>
              <a:t>, </a:t>
            </a:r>
            <a:endParaRPr lang="ru-RU" sz="2400" dirty="0"/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400" dirty="0" err="1"/>
              <a:t>nvimdif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32442317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EEF10-5BF4-CC43-A292-4B076BDBA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Live-coding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DD0F4F-D153-6541-9CE6-83CC0883C9B4}"/>
              </a:ext>
            </a:extLst>
          </p:cNvPr>
          <p:cNvSpPr txBox="1"/>
          <p:nvPr/>
        </p:nvSpPr>
        <p:spPr>
          <a:xfrm>
            <a:off x="1257300" y="2713809"/>
            <a:ext cx="16473488" cy="5563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ru-RU" sz="2400" dirty="0">
                <a:solidFill>
                  <a:schemeClr val="tx1"/>
                </a:solidFill>
                <a:latin typeface="+mn-lt"/>
              </a:rPr>
              <a:t>Создать новую ветку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ru-RU" sz="2400" dirty="0">
                <a:solidFill>
                  <a:schemeClr val="tx1"/>
                </a:solidFill>
                <a:latin typeface="+mn-lt"/>
              </a:rPr>
              <a:t>Переключиться на новую ветку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dev</a:t>
            </a:r>
            <a:endParaRPr lang="ru-RU" sz="2400" dirty="0">
              <a:solidFill>
                <a:schemeClr val="tx1"/>
              </a:solidFill>
              <a:latin typeface="+mn-lt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ru-RU" sz="2400" dirty="0">
                <a:solidFill>
                  <a:schemeClr val="tx1"/>
                </a:solidFill>
                <a:latin typeface="+mn-lt"/>
              </a:rPr>
              <a:t>Создать несколько </a:t>
            </a:r>
            <a:r>
              <a:rPr lang="ru-RU" sz="2400" dirty="0" err="1">
                <a:solidFill>
                  <a:schemeClr val="tx1"/>
                </a:solidFill>
                <a:latin typeface="+mn-lt"/>
              </a:rPr>
              <a:t>коммитов</a:t>
            </a:r>
            <a:endParaRPr lang="ru-RU" sz="2400" dirty="0">
              <a:solidFill>
                <a:schemeClr val="tx1"/>
              </a:solidFill>
              <a:latin typeface="+mn-lt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ru-RU" sz="2400" dirty="0">
                <a:solidFill>
                  <a:schemeClr val="tx1"/>
                </a:solidFill>
                <a:latin typeface="+mn-lt"/>
              </a:rPr>
              <a:t>Переключиться на ветку 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main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ru-RU" sz="2400" dirty="0">
                <a:solidFill>
                  <a:schemeClr val="tx1"/>
                </a:solidFill>
                <a:latin typeface="+mn-lt"/>
              </a:rPr>
              <a:t>Сделать несколько </a:t>
            </a:r>
            <a:r>
              <a:rPr lang="ru-RU" sz="2400" dirty="0" err="1">
                <a:solidFill>
                  <a:schemeClr val="tx1"/>
                </a:solidFill>
                <a:latin typeface="+mn-lt"/>
              </a:rPr>
              <a:t>коммитов</a:t>
            </a:r>
            <a:r>
              <a:rPr lang="ru-RU" sz="2400" dirty="0">
                <a:solidFill>
                  <a:schemeClr val="tx1"/>
                </a:solidFill>
                <a:latin typeface="+mn-lt"/>
              </a:rPr>
              <a:t>. Создать потенциальный конфликт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ru-RU" sz="2400" dirty="0">
                <a:solidFill>
                  <a:schemeClr val="tx1"/>
                </a:solidFill>
                <a:latin typeface="+mn-lt"/>
              </a:rPr>
              <a:t>Переключиться на ветку 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main</a:t>
            </a:r>
            <a:endParaRPr lang="ru-RU" sz="2400" dirty="0">
              <a:solidFill>
                <a:schemeClr val="tx1"/>
              </a:solidFill>
              <a:latin typeface="+mn-lt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ru-RU" sz="2400" dirty="0">
                <a:solidFill>
                  <a:schemeClr val="tx1"/>
                </a:solidFill>
                <a:latin typeface="+mn-lt"/>
              </a:rPr>
              <a:t>Инициировать слияние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ru-RU" sz="2400" dirty="0">
                <a:solidFill>
                  <a:schemeClr val="tx1"/>
                </a:solidFill>
                <a:latin typeface="+mn-lt"/>
              </a:rPr>
              <a:t>Посмотреть информацию о конфликте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ru-RU" sz="2400" dirty="0">
                <a:solidFill>
                  <a:schemeClr val="tx1"/>
                </a:solidFill>
                <a:latin typeface="+mn-lt"/>
              </a:rPr>
              <a:t>Разрешить конфликт выбором одного из вариантов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ru-RU" sz="2400" dirty="0">
                <a:solidFill>
                  <a:schemeClr val="tx1"/>
                </a:solidFill>
                <a:latin typeface="+mn-lt"/>
              </a:rPr>
              <a:t>Завершить слияние</a:t>
            </a:r>
          </a:p>
        </p:txBody>
      </p:sp>
    </p:spTree>
    <p:extLst>
      <p:ext uri="{BB962C8B-B14F-4D97-AF65-F5344CB8AC3E}">
        <p14:creationId xmlns:p14="http://schemas.microsoft.com/office/powerpoint/2010/main" val="98837123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/>
          <p:nvPr/>
        </p:nvSpPr>
        <p:spPr>
          <a:xfrm>
            <a:off x="4990698" y="2536027"/>
            <a:ext cx="11612880" cy="4598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90000"/>
              </a:lnSpc>
              <a:buSzPts val="8625"/>
            </a:pPr>
            <a:r>
              <a:rPr lang="ru-RU" sz="8601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Практика</a:t>
            </a:r>
            <a:endParaRPr lang="en-US" sz="8601" b="1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>
              <a:lnSpc>
                <a:spcPct val="90000"/>
              </a:lnSpc>
              <a:buSzPts val="8625"/>
            </a:pPr>
            <a:endParaRPr lang="en-US" sz="8601" b="1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>
              <a:lnSpc>
                <a:spcPct val="90000"/>
              </a:lnSpc>
              <a:buSzPts val="8625"/>
            </a:pPr>
            <a:r>
              <a:rPr lang="en-US" sz="66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Git</a:t>
            </a:r>
            <a:r>
              <a:rPr lang="ru-RU" sz="66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–</a:t>
            </a:r>
            <a:r>
              <a:rPr lang="en-US" sz="66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ru-RU" sz="66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слияния, конфликты</a:t>
            </a:r>
          </a:p>
          <a:p>
            <a:pPr>
              <a:lnSpc>
                <a:spcPct val="90000"/>
              </a:lnSpc>
              <a:buSzPts val="8625"/>
            </a:pPr>
            <a:endParaRPr lang="ru-RU" sz="6600" b="1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>
              <a:lnSpc>
                <a:spcPct val="90000"/>
              </a:lnSpc>
              <a:buSzPts val="8625"/>
            </a:pPr>
            <a:r>
              <a:rPr lang="ru-RU" sz="60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Работа в сессионном зале</a:t>
            </a:r>
          </a:p>
        </p:txBody>
      </p:sp>
    </p:spTree>
    <p:extLst>
      <p:ext uri="{BB962C8B-B14F-4D97-AF65-F5344CB8AC3E}">
        <p14:creationId xmlns:p14="http://schemas.microsoft.com/office/powerpoint/2010/main" val="95880368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EEF10-5BF4-CC43-A292-4B076BDBA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Задание в сессионном зале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DD0F4F-D153-6541-9CE6-83CC0883C9B4}"/>
              </a:ext>
            </a:extLst>
          </p:cNvPr>
          <p:cNvSpPr txBox="1"/>
          <p:nvPr/>
        </p:nvSpPr>
        <p:spPr>
          <a:xfrm>
            <a:off x="1257300" y="2713808"/>
            <a:ext cx="12981214" cy="4467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400" b="1" dirty="0">
                <a:solidFill>
                  <a:schemeClr val="tx1"/>
                </a:solidFill>
                <a:latin typeface="JetBrains Mono"/>
              </a:rPr>
              <a:t>Выполните задания.</a:t>
            </a:r>
          </a:p>
          <a:p>
            <a:pPr>
              <a:lnSpc>
                <a:spcPct val="150000"/>
              </a:lnSpc>
            </a:pPr>
            <a:endParaRPr lang="ru-RU" sz="2400" b="1" dirty="0">
              <a:solidFill>
                <a:schemeClr val="tx1"/>
              </a:solidFill>
              <a:latin typeface="JetBrains Mono"/>
            </a:endParaRPr>
          </a:p>
          <a:p>
            <a:pPr>
              <a:lnSpc>
                <a:spcPct val="150000"/>
              </a:lnSpc>
            </a:pPr>
            <a:r>
              <a:rPr lang="ru-RU" sz="2400" b="1" dirty="0">
                <a:solidFill>
                  <a:schemeClr val="tx1"/>
                </a:solidFill>
                <a:latin typeface="JetBrains Mono"/>
              </a:rPr>
              <a:t>Время выполнения: 20 минут</a:t>
            </a:r>
          </a:p>
          <a:p>
            <a:pPr>
              <a:lnSpc>
                <a:spcPct val="150000"/>
              </a:lnSpc>
            </a:pPr>
            <a:r>
              <a:rPr lang="ru-RU" sz="2400" dirty="0">
                <a:solidFill>
                  <a:schemeClr val="tx1"/>
                </a:solidFill>
                <a:latin typeface="JetBrains Mono"/>
              </a:rPr>
              <a:t>Как работать с заданием:</a:t>
            </a:r>
          </a:p>
          <a:p>
            <a:pPr marL="342930" indent="-34293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JetBrains Mono"/>
              </a:rPr>
              <a:t>Поделитесь на команды по 3-4 человека и перейдите в сессионные залы.</a:t>
            </a:r>
          </a:p>
          <a:p>
            <a:pPr marL="342930" indent="-34293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JetBrains Mono"/>
              </a:rPr>
              <a:t>Один человек демонстрирует экран и записывает решение, все остальные вырабатывают решение.</a:t>
            </a:r>
          </a:p>
          <a:p>
            <a:pPr marL="342930" indent="-34293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JetBrains Mono"/>
              </a:rPr>
              <a:t>Вся команда должна понимать решение, объясняйте друг другу.</a:t>
            </a:r>
          </a:p>
        </p:txBody>
      </p:sp>
    </p:spTree>
    <p:extLst>
      <p:ext uri="{BB962C8B-B14F-4D97-AF65-F5344CB8AC3E}">
        <p14:creationId xmlns:p14="http://schemas.microsoft.com/office/powerpoint/2010/main" val="4490113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C1F89D-7176-1A44-9626-E62A4811A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Практика студентов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ECA94E-C51F-A243-92A7-E8AA9963354A}"/>
              </a:ext>
            </a:extLst>
          </p:cNvPr>
          <p:cNvSpPr txBox="1"/>
          <p:nvPr/>
        </p:nvSpPr>
        <p:spPr>
          <a:xfrm>
            <a:off x="1257300" y="2713809"/>
            <a:ext cx="16473488" cy="5563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ru-RU" sz="2400" dirty="0">
                <a:solidFill>
                  <a:schemeClr val="tx1"/>
                </a:solidFill>
                <a:latin typeface="+mn-lt"/>
              </a:rPr>
              <a:t>Создать новую ветку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ru-RU" sz="2400" dirty="0">
                <a:solidFill>
                  <a:schemeClr val="tx1"/>
                </a:solidFill>
                <a:latin typeface="+mn-lt"/>
              </a:rPr>
              <a:t>Переключиться на новую ветку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dev</a:t>
            </a:r>
            <a:endParaRPr lang="ru-RU" sz="2400" dirty="0">
              <a:solidFill>
                <a:schemeClr val="tx1"/>
              </a:solidFill>
              <a:latin typeface="+mn-lt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ru-RU" sz="2400" dirty="0">
                <a:solidFill>
                  <a:schemeClr val="tx1"/>
                </a:solidFill>
                <a:latin typeface="+mn-lt"/>
              </a:rPr>
              <a:t>Создать несколько </a:t>
            </a:r>
            <a:r>
              <a:rPr lang="ru-RU" sz="2400" dirty="0" err="1">
                <a:solidFill>
                  <a:schemeClr val="tx1"/>
                </a:solidFill>
                <a:latin typeface="+mn-lt"/>
              </a:rPr>
              <a:t>коммитов</a:t>
            </a:r>
            <a:endParaRPr lang="ru-RU" sz="2400" dirty="0">
              <a:solidFill>
                <a:schemeClr val="tx1"/>
              </a:solidFill>
              <a:latin typeface="+mn-lt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ru-RU" sz="2400" dirty="0">
                <a:solidFill>
                  <a:schemeClr val="tx1"/>
                </a:solidFill>
                <a:latin typeface="+mn-lt"/>
              </a:rPr>
              <a:t>Переключиться на ветку 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main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ru-RU" sz="2400" dirty="0">
                <a:solidFill>
                  <a:schemeClr val="tx1"/>
                </a:solidFill>
                <a:latin typeface="+mn-lt"/>
              </a:rPr>
              <a:t>Сделать несколько </a:t>
            </a:r>
            <a:r>
              <a:rPr lang="ru-RU" sz="2400" dirty="0" err="1">
                <a:solidFill>
                  <a:schemeClr val="tx1"/>
                </a:solidFill>
                <a:latin typeface="+mn-lt"/>
              </a:rPr>
              <a:t>коммитов</a:t>
            </a:r>
            <a:r>
              <a:rPr lang="ru-RU" sz="2400" dirty="0">
                <a:solidFill>
                  <a:schemeClr val="tx1"/>
                </a:solidFill>
                <a:latin typeface="+mn-lt"/>
              </a:rPr>
              <a:t>. Создать потенциальный конфликт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ru-RU" sz="2400" dirty="0">
                <a:solidFill>
                  <a:schemeClr val="tx1"/>
                </a:solidFill>
                <a:latin typeface="+mn-lt"/>
              </a:rPr>
              <a:t>Переключиться на ветку 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main</a:t>
            </a:r>
            <a:endParaRPr lang="ru-RU" sz="2400" dirty="0">
              <a:solidFill>
                <a:schemeClr val="tx1"/>
              </a:solidFill>
              <a:latin typeface="+mn-lt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ru-RU" sz="2400" dirty="0">
                <a:solidFill>
                  <a:schemeClr val="tx1"/>
                </a:solidFill>
                <a:latin typeface="+mn-lt"/>
              </a:rPr>
              <a:t>Инициировать слияние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ru-RU" sz="2400" dirty="0">
                <a:solidFill>
                  <a:schemeClr val="tx1"/>
                </a:solidFill>
                <a:latin typeface="+mn-lt"/>
              </a:rPr>
              <a:t>Посмотреть информацию о конфликте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ru-RU" sz="2400" dirty="0">
                <a:solidFill>
                  <a:schemeClr val="tx1"/>
                </a:solidFill>
                <a:latin typeface="+mn-lt"/>
              </a:rPr>
              <a:t>Разрешить конфликт выбором одного из вариантов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ru-RU" sz="2400" dirty="0">
                <a:solidFill>
                  <a:schemeClr val="tx1"/>
                </a:solidFill>
                <a:latin typeface="+mn-lt"/>
              </a:rPr>
              <a:t>Завершить слияние</a:t>
            </a:r>
          </a:p>
        </p:txBody>
      </p:sp>
    </p:spTree>
    <p:extLst>
      <p:ext uri="{BB962C8B-B14F-4D97-AF65-F5344CB8AC3E}">
        <p14:creationId xmlns:p14="http://schemas.microsoft.com/office/powerpoint/2010/main" val="138311998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C1F89D-7176-1A44-9626-E62A4811A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Практика студентов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ECA94E-C51F-A243-92A7-E8AA9963354A}"/>
              </a:ext>
            </a:extLst>
          </p:cNvPr>
          <p:cNvSpPr txBox="1"/>
          <p:nvPr/>
        </p:nvSpPr>
        <p:spPr>
          <a:xfrm>
            <a:off x="1257300" y="2713809"/>
            <a:ext cx="16473488" cy="6117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ru-RU" sz="2400" dirty="0">
                <a:solidFill>
                  <a:schemeClr val="tx1"/>
                </a:solidFill>
                <a:latin typeface="+mn-lt"/>
              </a:rPr>
              <a:t>Создать новую ветку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ru-RU" sz="2400" dirty="0">
                <a:solidFill>
                  <a:schemeClr val="tx1"/>
                </a:solidFill>
                <a:latin typeface="+mn-lt"/>
              </a:rPr>
              <a:t>Переключиться на новую ветку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dev</a:t>
            </a:r>
            <a:endParaRPr lang="ru-RU" sz="2400" dirty="0">
              <a:solidFill>
                <a:schemeClr val="tx1"/>
              </a:solidFill>
              <a:latin typeface="+mn-lt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ru-RU" sz="2400" dirty="0">
                <a:solidFill>
                  <a:schemeClr val="tx1"/>
                </a:solidFill>
                <a:latin typeface="+mn-lt"/>
              </a:rPr>
              <a:t>Создать несколько </a:t>
            </a:r>
            <a:r>
              <a:rPr lang="ru-RU" sz="2400" dirty="0" err="1">
                <a:solidFill>
                  <a:schemeClr val="tx1"/>
                </a:solidFill>
                <a:latin typeface="+mn-lt"/>
              </a:rPr>
              <a:t>коммитов</a:t>
            </a:r>
            <a:endParaRPr lang="ru-RU" sz="2400" dirty="0">
              <a:solidFill>
                <a:schemeClr val="tx1"/>
              </a:solidFill>
              <a:latin typeface="+mn-lt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ru-RU" sz="2400" dirty="0">
                <a:solidFill>
                  <a:schemeClr val="tx1"/>
                </a:solidFill>
                <a:latin typeface="+mn-lt"/>
              </a:rPr>
              <a:t>Переключиться на ветку 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main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ru-RU" sz="2400" dirty="0">
                <a:solidFill>
                  <a:schemeClr val="tx1"/>
                </a:solidFill>
                <a:latin typeface="+mn-lt"/>
              </a:rPr>
              <a:t>Сделать несколько </a:t>
            </a:r>
            <a:r>
              <a:rPr lang="ru-RU" sz="2400" dirty="0" err="1">
                <a:solidFill>
                  <a:schemeClr val="tx1"/>
                </a:solidFill>
                <a:latin typeface="+mn-lt"/>
              </a:rPr>
              <a:t>коммитов</a:t>
            </a:r>
            <a:r>
              <a:rPr lang="ru-RU" sz="2400" dirty="0">
                <a:solidFill>
                  <a:schemeClr val="tx1"/>
                </a:solidFill>
                <a:latin typeface="+mn-lt"/>
              </a:rPr>
              <a:t>. Создать потенциальный конфликт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ru-RU" sz="2400" dirty="0">
                <a:solidFill>
                  <a:schemeClr val="tx1"/>
                </a:solidFill>
                <a:latin typeface="+mn-lt"/>
              </a:rPr>
              <a:t>Переключиться на ветку 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main</a:t>
            </a:r>
            <a:endParaRPr lang="ru-RU" sz="2400" dirty="0">
              <a:solidFill>
                <a:schemeClr val="tx1"/>
              </a:solidFill>
              <a:latin typeface="+mn-lt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ru-RU" sz="2400" dirty="0">
                <a:solidFill>
                  <a:schemeClr val="tx1"/>
                </a:solidFill>
                <a:latin typeface="+mn-lt"/>
              </a:rPr>
              <a:t>Инициировать слияние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ru-RU" sz="2400" dirty="0">
                <a:solidFill>
                  <a:schemeClr val="tx1"/>
                </a:solidFill>
                <a:latin typeface="+mn-lt"/>
              </a:rPr>
              <a:t>Посмотреть информацию о конфликте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ru-RU" sz="2400" dirty="0">
                <a:solidFill>
                  <a:schemeClr val="tx1"/>
                </a:solidFill>
                <a:latin typeface="+mn-lt"/>
              </a:rPr>
              <a:t>Открыть конфликт на редактирование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ru-RU" sz="2400" dirty="0">
                <a:solidFill>
                  <a:schemeClr val="tx1"/>
                </a:solidFill>
                <a:latin typeface="+mn-lt"/>
              </a:rPr>
              <a:t>Разрешить конфликт и зафиксировать изменения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ru-RU" sz="2400" dirty="0">
                <a:solidFill>
                  <a:schemeClr val="tx1"/>
                </a:solidFill>
                <a:latin typeface="+mn-lt"/>
              </a:rPr>
              <a:t>Завершить слияние</a:t>
            </a:r>
          </a:p>
        </p:txBody>
      </p:sp>
    </p:spTree>
    <p:extLst>
      <p:ext uri="{BB962C8B-B14F-4D97-AF65-F5344CB8AC3E}">
        <p14:creationId xmlns:p14="http://schemas.microsoft.com/office/powerpoint/2010/main" val="82490687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8"/>
          <p:cNvSpPr txBox="1"/>
          <p:nvPr/>
        </p:nvSpPr>
        <p:spPr>
          <a:xfrm>
            <a:off x="623400" y="4306902"/>
            <a:ext cx="17041200" cy="11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rmAutofit fontScale="92500" lnSpcReduction="10000"/>
          </a:bodyPr>
          <a:lstStyle/>
          <a:p>
            <a:pPr algn="ctr"/>
            <a:r>
              <a:rPr lang="en" sz="5601" dirty="0" err="1">
                <a:solidFill>
                  <a:schemeClr val="bg1"/>
                </a:solidFill>
              </a:rPr>
              <a:t>Работа</a:t>
            </a:r>
            <a:r>
              <a:rPr lang="en" sz="5601" dirty="0">
                <a:solidFill>
                  <a:schemeClr val="bg1"/>
                </a:solidFill>
              </a:rPr>
              <a:t> </a:t>
            </a:r>
            <a:r>
              <a:rPr lang="en" sz="5601" dirty="0" err="1">
                <a:solidFill>
                  <a:schemeClr val="bg1"/>
                </a:solidFill>
              </a:rPr>
              <a:t>в</a:t>
            </a:r>
            <a:r>
              <a:rPr lang="en" sz="5601" dirty="0">
                <a:solidFill>
                  <a:schemeClr val="bg1"/>
                </a:solidFill>
              </a:rPr>
              <a:t> </a:t>
            </a:r>
            <a:r>
              <a:rPr lang="en" sz="5601" dirty="0" err="1">
                <a:solidFill>
                  <a:schemeClr val="bg1"/>
                </a:solidFill>
              </a:rPr>
              <a:t>сессионном</a:t>
            </a:r>
            <a:r>
              <a:rPr lang="en" sz="5601" dirty="0">
                <a:solidFill>
                  <a:schemeClr val="bg1"/>
                </a:solidFill>
              </a:rPr>
              <a:t> </a:t>
            </a:r>
            <a:r>
              <a:rPr lang="en" sz="5601" dirty="0" err="1">
                <a:solidFill>
                  <a:schemeClr val="bg1"/>
                </a:solidFill>
              </a:rPr>
              <a:t>зале</a:t>
            </a:r>
            <a:endParaRPr lang="en" sz="560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301165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93B91-56DD-A246-9050-3EB1314A0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Работа в сессионных залах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9E63B5-81C1-EA4D-8CD3-DF50A2276311}"/>
              </a:ext>
            </a:extLst>
          </p:cNvPr>
          <p:cNvSpPr txBox="1"/>
          <p:nvPr/>
        </p:nvSpPr>
        <p:spPr>
          <a:xfrm>
            <a:off x="1257301" y="3955842"/>
            <a:ext cx="12471762" cy="30887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ru-RU" sz="2801" dirty="0">
                <a:latin typeface="Arial" panose="020B0604020202020204" pitchFamily="34" charset="0"/>
              </a:rPr>
              <a:t>Пусть каждая команда покажет свои решения и расскажет:</a:t>
            </a:r>
            <a:endParaRPr lang="ru-RU" sz="2801" dirty="0"/>
          </a:p>
          <a:p>
            <a:pPr fontAlgn="base">
              <a:spcAft>
                <a:spcPts val="1001"/>
              </a:spcAft>
              <a:buFont typeface="Arial" panose="020B0604020202020204" pitchFamily="34" charset="0"/>
              <a:buChar char="•"/>
            </a:pPr>
            <a:r>
              <a:rPr lang="ru-RU" sz="2801" dirty="0">
                <a:latin typeface="Arial" panose="020B0604020202020204" pitchFamily="34" charset="0"/>
              </a:rPr>
              <a:t> что получилось сделать;</a:t>
            </a:r>
          </a:p>
          <a:p>
            <a:pPr fontAlgn="base">
              <a:spcAft>
                <a:spcPts val="1001"/>
              </a:spcAft>
              <a:buFont typeface="Arial" panose="020B0604020202020204" pitchFamily="34" charset="0"/>
              <a:buChar char="•"/>
            </a:pPr>
            <a:r>
              <a:rPr lang="ru-RU" sz="2801" dirty="0">
                <a:latin typeface="Arial" panose="020B0604020202020204" pitchFamily="34" charset="0"/>
              </a:rPr>
              <a:t> где были трудности и какие вопросы возникли в процессе решения.</a:t>
            </a:r>
          </a:p>
          <a:p>
            <a:br>
              <a:rPr lang="ru-RU" sz="2801" dirty="0"/>
            </a:br>
            <a:r>
              <a:rPr lang="ru-RU" sz="2801" dirty="0">
                <a:latin typeface="Arial" panose="020B0604020202020204" pitchFamily="34" charset="0"/>
              </a:rPr>
              <a:t>Преподаватель разбирает решения, указывает на ошибки и показывает верный подход к решению. </a:t>
            </a:r>
            <a:endParaRPr lang="en-US" sz="2801" dirty="0"/>
          </a:p>
        </p:txBody>
      </p:sp>
    </p:spTree>
    <p:extLst>
      <p:ext uri="{BB962C8B-B14F-4D97-AF65-F5344CB8AC3E}">
        <p14:creationId xmlns:p14="http://schemas.microsoft.com/office/powerpoint/2010/main" val="382664908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/>
          <p:nvPr/>
        </p:nvSpPr>
        <p:spPr>
          <a:xfrm>
            <a:off x="4990698" y="2745032"/>
            <a:ext cx="11612880" cy="4598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lnSpc>
                <a:spcPct val="90000"/>
              </a:lnSpc>
              <a:buSzPts val="8625"/>
            </a:pPr>
            <a:r>
              <a:rPr lang="en-US" sz="8601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Git</a:t>
            </a:r>
          </a:p>
          <a:p>
            <a:pPr>
              <a:lnSpc>
                <a:spcPct val="90000"/>
              </a:lnSpc>
              <a:buSzPts val="8625"/>
            </a:pPr>
            <a:r>
              <a:rPr lang="ru-RU" sz="60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Организация веток</a:t>
            </a:r>
            <a:endParaRPr lang="en-US" sz="6000" b="1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118506571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93B91-56DD-A246-9050-3EB1314A0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GitFlow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044558-FD9A-D747-A0E7-8E30575BCB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2750" y="304800"/>
            <a:ext cx="7302500" cy="967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446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"/>
          <p:cNvSpPr/>
          <p:nvPr/>
        </p:nvSpPr>
        <p:spPr>
          <a:xfrm>
            <a:off x="936000" y="972001"/>
            <a:ext cx="12230101" cy="3286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90000"/>
              </a:lnSpc>
              <a:buSzPts val="8625"/>
            </a:pPr>
            <a:r>
              <a:rPr lang="ru-RU" sz="6401" b="1" dirty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Карта курса</a:t>
            </a:r>
            <a:endParaRPr sz="6401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84695B16-9627-4948-9617-6173459CCC59}"/>
              </a:ext>
            </a:extLst>
          </p:cNvPr>
          <p:cNvSpPr/>
          <p:nvPr/>
        </p:nvSpPr>
        <p:spPr>
          <a:xfrm>
            <a:off x="1123405" y="2481942"/>
            <a:ext cx="3860437" cy="914400"/>
          </a:xfrm>
          <a:prstGeom prst="roundRect">
            <a:avLst/>
          </a:prstGeom>
          <a:gradFill flip="none" rotWithShape="1">
            <a:gsLst>
              <a:gs pos="0">
                <a:srgbClr val="F4841D"/>
              </a:gs>
              <a:gs pos="50000">
                <a:srgbClr val="F59A1C"/>
              </a:gs>
              <a:gs pos="100000">
                <a:srgbClr val="F7AD1B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Intro</a:t>
            </a:r>
          </a:p>
        </p:txBody>
      </p:sp>
      <p:cxnSp>
        <p:nvCxnSpPr>
          <p:cNvPr id="4" name="Curved Connector 3">
            <a:extLst>
              <a:ext uri="{FF2B5EF4-FFF2-40B4-BE49-F238E27FC236}">
                <a16:creationId xmlns:a16="http://schemas.microsoft.com/office/drawing/2014/main" id="{B51624B6-30E6-9941-96E1-3E0D68FE7B77}"/>
              </a:ext>
            </a:extLst>
          </p:cNvPr>
          <p:cNvCxnSpPr>
            <a:stCxn id="2" idx="3"/>
            <a:endCxn id="7" idx="1"/>
          </p:cNvCxnSpPr>
          <p:nvPr/>
        </p:nvCxnSpPr>
        <p:spPr>
          <a:xfrm>
            <a:off x="4983843" y="2939143"/>
            <a:ext cx="1119052" cy="143324"/>
          </a:xfrm>
          <a:prstGeom prst="curvedConnector3">
            <a:avLst/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Curved Connector 15">
            <a:extLst>
              <a:ext uri="{FF2B5EF4-FFF2-40B4-BE49-F238E27FC236}">
                <a16:creationId xmlns:a16="http://schemas.microsoft.com/office/drawing/2014/main" id="{9BDF03B3-07C9-774D-A844-83069045030F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9963329" y="3082468"/>
            <a:ext cx="1272554" cy="601756"/>
          </a:xfrm>
          <a:prstGeom prst="curvedConnector3">
            <a:avLst>
              <a:gd name="adj1" fmla="val 50000"/>
            </a:avLst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0" name="Curved Connector 19">
            <a:extLst>
              <a:ext uri="{FF2B5EF4-FFF2-40B4-BE49-F238E27FC236}">
                <a16:creationId xmlns:a16="http://schemas.microsoft.com/office/drawing/2014/main" id="{67849664-F59A-7549-978A-938F9BEBC7F7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>
            <a:off x="5753381" y="5013960"/>
            <a:ext cx="1460402" cy="490458"/>
          </a:xfrm>
          <a:prstGeom prst="curvedConnector3">
            <a:avLst/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1" name="Curved Connector 20">
            <a:extLst>
              <a:ext uri="{FF2B5EF4-FFF2-40B4-BE49-F238E27FC236}">
                <a16:creationId xmlns:a16="http://schemas.microsoft.com/office/drawing/2014/main" id="{3853DC7E-D661-A648-B04B-725FB1263146}"/>
              </a:ext>
            </a:extLst>
          </p:cNvPr>
          <p:cNvCxnSpPr>
            <a:cxnSpLocks/>
            <a:stCxn id="9" idx="3"/>
            <a:endCxn id="8" idx="2"/>
          </p:cNvCxnSpPr>
          <p:nvPr/>
        </p:nvCxnSpPr>
        <p:spPr>
          <a:xfrm flipV="1">
            <a:off x="11632367" y="4141424"/>
            <a:ext cx="1533735" cy="1362993"/>
          </a:xfrm>
          <a:prstGeom prst="curvedConnector2">
            <a:avLst/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2" name="Curved Connector 21">
            <a:extLst>
              <a:ext uri="{FF2B5EF4-FFF2-40B4-BE49-F238E27FC236}">
                <a16:creationId xmlns:a16="http://schemas.microsoft.com/office/drawing/2014/main" id="{9F76DA5C-584B-0147-AA05-67319FA75C3D}"/>
              </a:ext>
            </a:extLst>
          </p:cNvPr>
          <p:cNvCxnSpPr>
            <a:cxnSpLocks/>
            <a:stCxn id="10" idx="1"/>
            <a:endCxn id="11" idx="1"/>
          </p:cNvCxnSpPr>
          <p:nvPr/>
        </p:nvCxnSpPr>
        <p:spPr>
          <a:xfrm rot="10800000" flipH="1" flipV="1">
            <a:off x="1892945" y="5013959"/>
            <a:ext cx="464186" cy="2043249"/>
          </a:xfrm>
          <a:prstGeom prst="curvedConnector3">
            <a:avLst>
              <a:gd name="adj1" fmla="val -49247"/>
            </a:avLst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Curved Connector 22">
            <a:extLst>
              <a:ext uri="{FF2B5EF4-FFF2-40B4-BE49-F238E27FC236}">
                <a16:creationId xmlns:a16="http://schemas.microsoft.com/office/drawing/2014/main" id="{DF3AB9FF-6C0A-1746-BA1B-34D725AB6472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>
            <a:off x="6217568" y="7057209"/>
            <a:ext cx="2626532" cy="561703"/>
          </a:xfrm>
          <a:prstGeom prst="curvedConnector3">
            <a:avLst/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4" name="Curved Connector 23">
            <a:extLst>
              <a:ext uri="{FF2B5EF4-FFF2-40B4-BE49-F238E27FC236}">
                <a16:creationId xmlns:a16="http://schemas.microsoft.com/office/drawing/2014/main" id="{60CBE4A4-7B85-3A42-9575-474C97C3D189}"/>
              </a:ext>
            </a:extLst>
          </p:cNvPr>
          <p:cNvCxnSpPr>
            <a:cxnSpLocks/>
            <a:stCxn id="13" idx="3"/>
            <a:endCxn id="12" idx="2"/>
          </p:cNvCxnSpPr>
          <p:nvPr/>
        </p:nvCxnSpPr>
        <p:spPr>
          <a:xfrm flipV="1">
            <a:off x="7720149" y="8076112"/>
            <a:ext cx="3054168" cy="1238795"/>
          </a:xfrm>
          <a:prstGeom prst="curvedConnector2">
            <a:avLst/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5EFAA71-C10F-214F-9BCF-742C185A9B2E}"/>
              </a:ext>
            </a:extLst>
          </p:cNvPr>
          <p:cNvGrpSpPr/>
          <p:nvPr/>
        </p:nvGrpSpPr>
        <p:grpSpPr>
          <a:xfrm>
            <a:off x="6102892" y="2625267"/>
            <a:ext cx="3860437" cy="914400"/>
            <a:chOff x="6102892" y="2625267"/>
            <a:chExt cx="3860437" cy="914400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6285BF90-2C7B-0B47-A972-C7A231A4362A}"/>
                </a:ext>
              </a:extLst>
            </p:cNvPr>
            <p:cNvSpPr/>
            <p:nvPr/>
          </p:nvSpPr>
          <p:spPr>
            <a:xfrm>
              <a:off x="6102892" y="2625267"/>
              <a:ext cx="3860437" cy="914400"/>
            </a:xfrm>
            <a:prstGeom prst="roundRect">
              <a:avLst/>
            </a:prstGeom>
            <a:gradFill flip="none" rotWithShape="1">
              <a:gsLst>
                <a:gs pos="0">
                  <a:srgbClr val="F4841D"/>
                </a:gs>
                <a:gs pos="50000">
                  <a:srgbClr val="F59A1C"/>
                </a:gs>
                <a:gs pos="100000">
                  <a:srgbClr val="F7AD1B"/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Core Python</a:t>
              </a:r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D4DEB74E-87EA-D444-ADA5-E0A7BB861D1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78880" y="2911845"/>
              <a:ext cx="430060" cy="471500"/>
            </a:xfrm>
            <a:prstGeom prst="rect">
              <a:avLst/>
            </a:prstGeom>
            <a:effectLst/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0CDEDEA7-6DE7-C948-98A5-2779498FAFA1}"/>
              </a:ext>
            </a:extLst>
          </p:cNvPr>
          <p:cNvGrpSpPr/>
          <p:nvPr/>
        </p:nvGrpSpPr>
        <p:grpSpPr>
          <a:xfrm>
            <a:off x="11235882" y="3227022"/>
            <a:ext cx="3860437" cy="914400"/>
            <a:chOff x="11235882" y="3227022"/>
            <a:chExt cx="3860437" cy="914400"/>
          </a:xfrm>
        </p:grpSpPr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AFC9197D-2B7C-5243-B13C-51B11E3D1210}"/>
                </a:ext>
              </a:extLst>
            </p:cNvPr>
            <p:cNvSpPr/>
            <p:nvPr/>
          </p:nvSpPr>
          <p:spPr>
            <a:xfrm>
              <a:off x="11235882" y="3227022"/>
              <a:ext cx="3860437" cy="914400"/>
            </a:xfrm>
            <a:prstGeom prst="roundRect">
              <a:avLst/>
            </a:prstGeom>
            <a:gradFill flip="none" rotWithShape="1">
              <a:gsLst>
                <a:gs pos="0">
                  <a:srgbClr val="F4841D"/>
                </a:gs>
                <a:gs pos="50000">
                  <a:srgbClr val="F59A1C"/>
                </a:gs>
                <a:gs pos="100000">
                  <a:srgbClr val="F7AD1B"/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Advanced Python</a:t>
              </a:r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511697AF-39D6-594E-A575-FF9F6D8648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397547" y="3492524"/>
              <a:ext cx="430060" cy="471500"/>
            </a:xfrm>
            <a:prstGeom prst="rect">
              <a:avLst/>
            </a:prstGeom>
            <a:effectLst/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9E1BE38-9C1F-9C4A-96EB-CD11A88E1117}"/>
              </a:ext>
            </a:extLst>
          </p:cNvPr>
          <p:cNvGrpSpPr/>
          <p:nvPr/>
        </p:nvGrpSpPr>
        <p:grpSpPr>
          <a:xfrm>
            <a:off x="1892943" y="4556759"/>
            <a:ext cx="3860437" cy="914400"/>
            <a:chOff x="2357130" y="5143500"/>
            <a:chExt cx="3860436" cy="914400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14E74D2E-9C3F-8240-BA5C-7BD2A8BBF4E0}"/>
                </a:ext>
              </a:extLst>
            </p:cNvPr>
            <p:cNvSpPr/>
            <p:nvPr/>
          </p:nvSpPr>
          <p:spPr>
            <a:xfrm>
              <a:off x="2357130" y="5143500"/>
              <a:ext cx="3860436" cy="914400"/>
            </a:xfrm>
            <a:prstGeom prst="roundRect">
              <a:avLst/>
            </a:prstGeom>
            <a:gradFill flip="none" rotWithShape="1">
              <a:gsLst>
                <a:gs pos="0">
                  <a:srgbClr val="F4841D"/>
                </a:gs>
                <a:gs pos="50000">
                  <a:srgbClr val="F59A1C"/>
                </a:gs>
                <a:gs pos="100000">
                  <a:srgbClr val="F7AD1B"/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/>
                <a:t>Docker </a:t>
              </a:r>
              <a:r>
                <a:rPr lang="ru-RU" sz="2400"/>
                <a:t>и </a:t>
              </a:r>
              <a:br>
                <a:rPr lang="en-US" sz="2400" dirty="0"/>
              </a:br>
              <a:r>
                <a:rPr lang="en-US" sz="2400" dirty="0"/>
                <a:t>Docker Compose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7BBDE7D-65CF-CC41-A465-3E5B002343F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90623" y="5330700"/>
              <a:ext cx="720000" cy="54000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EFC3889-BBD4-AE40-849C-22DDA385AE7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250074" y="5282379"/>
              <a:ext cx="938768" cy="540000"/>
            </a:xfrm>
            <a:prstGeom prst="rect">
              <a:avLst/>
            </a:prstGeom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117CD676-E464-9744-A307-5FBBC5733F8F}"/>
              </a:ext>
            </a:extLst>
          </p:cNvPr>
          <p:cNvGrpSpPr/>
          <p:nvPr/>
        </p:nvGrpSpPr>
        <p:grpSpPr>
          <a:xfrm>
            <a:off x="7213781" y="5047218"/>
            <a:ext cx="4418585" cy="914400"/>
            <a:chOff x="7213781" y="5047218"/>
            <a:chExt cx="4418585" cy="914400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0F5D0117-6E11-EC42-A7CF-4CF5BB293ED4}"/>
                </a:ext>
              </a:extLst>
            </p:cNvPr>
            <p:cNvSpPr/>
            <p:nvPr/>
          </p:nvSpPr>
          <p:spPr>
            <a:xfrm>
              <a:off x="7213781" y="5047218"/>
              <a:ext cx="4418585" cy="914400"/>
            </a:xfrm>
            <a:prstGeom prst="roundRect">
              <a:avLst/>
            </a:prstGeom>
            <a:gradFill flip="none" rotWithShape="1">
              <a:gsLst>
                <a:gs pos="0">
                  <a:srgbClr val="F4841D"/>
                </a:gs>
                <a:gs pos="50000">
                  <a:srgbClr val="F59A1C"/>
                </a:gs>
                <a:gs pos="100000">
                  <a:srgbClr val="F7AD1B"/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Django and Databases</a:t>
              </a:r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EF5E35A6-8E39-224F-A493-74303053F45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290879" y="5257434"/>
              <a:ext cx="540000" cy="540000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F791F78-14E7-1B48-9655-97DBA6AED07B}"/>
              </a:ext>
            </a:extLst>
          </p:cNvPr>
          <p:cNvGrpSpPr/>
          <p:nvPr/>
        </p:nvGrpSpPr>
        <p:grpSpPr>
          <a:xfrm>
            <a:off x="2357130" y="6600008"/>
            <a:ext cx="3860437" cy="914400"/>
            <a:chOff x="2357130" y="6600008"/>
            <a:chExt cx="3860436" cy="914400"/>
          </a:xfrm>
        </p:grpSpPr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211ED136-6CC3-A547-BFED-489965DE5A93}"/>
                </a:ext>
              </a:extLst>
            </p:cNvPr>
            <p:cNvSpPr/>
            <p:nvPr/>
          </p:nvSpPr>
          <p:spPr>
            <a:xfrm>
              <a:off x="2357130" y="6600008"/>
              <a:ext cx="3860436" cy="914400"/>
            </a:xfrm>
            <a:prstGeom prst="roundRect">
              <a:avLst/>
            </a:prstGeom>
            <a:gradFill flip="none" rotWithShape="1">
              <a:gsLst>
                <a:gs pos="0">
                  <a:srgbClr val="F4841D"/>
                </a:gs>
                <a:gs pos="50000">
                  <a:srgbClr val="F59A1C"/>
                </a:gs>
                <a:gs pos="100000">
                  <a:srgbClr val="F7AD1B"/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/>
                <a:t>Microservices </a:t>
              </a:r>
              <a:r>
                <a:rPr lang="ru-RU" sz="2400"/>
                <a:t>и </a:t>
              </a:r>
              <a:r>
                <a:rPr lang="en-US" sz="2400" dirty="0"/>
                <a:t>API</a:t>
              </a: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6C894A42-22F7-6741-8408-6727804B2B1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465573" y="6787208"/>
              <a:ext cx="430820" cy="540000"/>
            </a:xfrm>
            <a:prstGeom prst="rect">
              <a:avLst/>
            </a:prstGeom>
          </p:spPr>
        </p:pic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45BE2A78-F481-5748-B97E-DBE88B3FA4B7}"/>
              </a:ext>
            </a:extLst>
          </p:cNvPr>
          <p:cNvGrpSpPr/>
          <p:nvPr/>
        </p:nvGrpSpPr>
        <p:grpSpPr>
          <a:xfrm>
            <a:off x="1706590" y="8857707"/>
            <a:ext cx="6013558" cy="914400"/>
            <a:chOff x="1706590" y="8857706"/>
            <a:chExt cx="6013559" cy="914400"/>
          </a:xfrm>
        </p:grpSpPr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768B9DF3-F03A-1D4B-82F9-97E2F502EB5E}"/>
                </a:ext>
              </a:extLst>
            </p:cNvPr>
            <p:cNvSpPr/>
            <p:nvPr/>
          </p:nvSpPr>
          <p:spPr>
            <a:xfrm>
              <a:off x="1706590" y="8857706"/>
              <a:ext cx="6013559" cy="914400"/>
            </a:xfrm>
            <a:prstGeom prst="roundRect">
              <a:avLst/>
            </a:prstGeom>
            <a:gradFill flip="none" rotWithShape="1">
              <a:gsLst>
                <a:gs pos="0">
                  <a:srgbClr val="F4841D"/>
                </a:gs>
                <a:gs pos="50000">
                  <a:srgbClr val="F59A1C"/>
                </a:gs>
                <a:gs pos="100000">
                  <a:srgbClr val="F7AD1B"/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82663" algn="ctr"/>
              <a:r>
                <a:rPr lang="ru-RU" sz="2400" dirty="0"/>
                <a:t>Нейросети для </a:t>
              </a:r>
              <a:r>
                <a:rPr lang="en-US" sz="2400" dirty="0"/>
                <a:t>backend-</a:t>
              </a:r>
              <a:r>
                <a:rPr lang="ru-RU" sz="2400" dirty="0"/>
                <a:t>проектов. </a:t>
              </a:r>
              <a:br>
                <a:rPr lang="en-US" sz="2400" dirty="0"/>
              </a:br>
              <a:r>
                <a:rPr lang="en-US" sz="2400" dirty="0"/>
                <a:t>Deep ML</a:t>
              </a:r>
            </a:p>
          </p:txBody>
        </p:sp>
        <p:pic>
          <p:nvPicPr>
            <p:cNvPr id="31" name="Google Shape;225;p40">
              <a:extLst>
                <a:ext uri="{FF2B5EF4-FFF2-40B4-BE49-F238E27FC236}">
                  <a16:creationId xmlns:a16="http://schemas.microsoft.com/office/drawing/2014/main" id="{88199351-ED2F-5249-A21F-E3EBE0C4C913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8"/>
            <a:srcRect t="2849" b="2849"/>
            <a:stretch/>
          </p:blipFill>
          <p:spPr>
            <a:xfrm>
              <a:off x="1892944" y="9044906"/>
              <a:ext cx="572629" cy="540000"/>
            </a:xfrm>
            <a:prstGeom prst="ellipse">
              <a:avLst/>
            </a:prstGeom>
            <a:noFill/>
            <a:ln>
              <a:noFill/>
            </a:ln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E9696FB-EF44-5A40-B2E7-3B55BFDE3D49}"/>
              </a:ext>
            </a:extLst>
          </p:cNvPr>
          <p:cNvGrpSpPr/>
          <p:nvPr/>
        </p:nvGrpSpPr>
        <p:grpSpPr>
          <a:xfrm>
            <a:off x="8844098" y="7161712"/>
            <a:ext cx="3860437" cy="914400"/>
            <a:chOff x="8073390" y="7514408"/>
            <a:chExt cx="3860436" cy="914400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8DD7E4CD-DEBF-3747-BEE2-6E93F93B062F}"/>
                </a:ext>
              </a:extLst>
            </p:cNvPr>
            <p:cNvSpPr/>
            <p:nvPr/>
          </p:nvSpPr>
          <p:spPr>
            <a:xfrm>
              <a:off x="8073390" y="7514408"/>
              <a:ext cx="3860436" cy="914400"/>
            </a:xfrm>
            <a:prstGeom prst="roundRect">
              <a:avLst/>
            </a:prstGeom>
            <a:gradFill flip="none" rotWithShape="1">
              <a:gsLst>
                <a:gs pos="0">
                  <a:srgbClr val="F4841D"/>
                </a:gs>
                <a:gs pos="50000">
                  <a:srgbClr val="F59A1C"/>
                </a:gs>
                <a:gs pos="100000">
                  <a:srgbClr val="F7AD1B"/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82663" algn="ctr"/>
              <a:r>
                <a:rPr lang="en-US" sz="2400" dirty="0"/>
                <a:t>Final Team Project</a:t>
              </a:r>
            </a:p>
          </p:txBody>
        </p:sp>
        <p:pic>
          <p:nvPicPr>
            <p:cNvPr id="32" name="Google Shape;225;p40">
              <a:extLst>
                <a:ext uri="{FF2B5EF4-FFF2-40B4-BE49-F238E27FC236}">
                  <a16:creationId xmlns:a16="http://schemas.microsoft.com/office/drawing/2014/main" id="{5F46E20A-00F7-4548-846D-2AD0DFADB9A4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9"/>
            <a:srcRect t="2849" b="2849"/>
            <a:stretch/>
          </p:blipFill>
          <p:spPr>
            <a:xfrm>
              <a:off x="8289249" y="7701608"/>
              <a:ext cx="572629" cy="540000"/>
            </a:xfrm>
            <a:prstGeom prst="ellipse">
              <a:avLst/>
            </a:prstGeom>
            <a:noFill/>
            <a:ln>
              <a:noFill/>
            </a:ln>
          </p:spPr>
        </p:pic>
      </p:grpSp>
      <p:pic>
        <p:nvPicPr>
          <p:cNvPr id="33" name="Google Shape;225;p40">
            <a:extLst>
              <a:ext uri="{FF2B5EF4-FFF2-40B4-BE49-F238E27FC236}">
                <a16:creationId xmlns:a16="http://schemas.microsoft.com/office/drawing/2014/main" id="{D4E68D7B-04B1-D746-A392-1CCD859003DE}"/>
              </a:ext>
            </a:extLst>
          </p:cNvPr>
          <p:cNvPicPr preferRelativeResize="0"/>
          <p:nvPr/>
        </p:nvPicPr>
        <p:blipFill>
          <a:blip r:embed="rId10"/>
          <a:srcRect t="2849" b="2849"/>
          <a:stretch/>
        </p:blipFill>
        <p:spPr>
          <a:xfrm>
            <a:off x="1356690" y="2751594"/>
            <a:ext cx="419930" cy="396002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93B91-56DD-A246-9050-3EB1314A0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flow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700BF7-D434-C643-9C27-06A7DA7CEF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8963" y="2536827"/>
            <a:ext cx="9490601" cy="7117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95718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93B91-56DD-A246-9050-3EB1314A0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GitLab flow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2119E9-667D-984F-A49E-4D75A0FD35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2301" y="1343025"/>
            <a:ext cx="8104572" cy="894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73863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93B91-56DD-A246-9050-3EB1314A0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Tranck</a:t>
            </a:r>
            <a:r>
              <a:rPr lang="en-US" dirty="0"/>
              <a:t> based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2FE187-8FBC-244A-B48B-7CF8BBC2F3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604" y="2398711"/>
            <a:ext cx="13411284" cy="675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25278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93B91-56DD-A246-9050-3EB1314A0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Организация кода на курсе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C6E2E9-E8CC-2440-AA0C-897F821B4E23}"/>
              </a:ext>
            </a:extLst>
          </p:cNvPr>
          <p:cNvSpPr txBox="1"/>
          <p:nvPr/>
        </p:nvSpPr>
        <p:spPr>
          <a:xfrm>
            <a:off x="1542239" y="3014663"/>
            <a:ext cx="130455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hlinkClick r:id="rId2"/>
              </a:rPr>
              <a:t>https://confirmed-baron-2e5.notion.site/Git-GitHub-Pro-57f9d509cbb3409d9e156df213b44c4a</a:t>
            </a:r>
            <a:r>
              <a:rPr lang="ru-RU" sz="2400" dirty="0"/>
              <a:t> </a:t>
            </a:r>
            <a:endParaRPr lang="en-US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2107CE8-8BDF-E24B-9FA3-01DB92A83A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7300" y="4024310"/>
            <a:ext cx="12700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58350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10"/>
          <p:cNvSpPr/>
          <p:nvPr/>
        </p:nvSpPr>
        <p:spPr>
          <a:xfrm>
            <a:off x="1470572" y="1417570"/>
            <a:ext cx="12230101" cy="11636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90000"/>
              </a:lnSpc>
              <a:buSzPts val="8625"/>
            </a:pPr>
            <a:r>
              <a:rPr lang="en-US" sz="6401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В ЗАКЛЮЧЕНИЕ</a:t>
            </a:r>
            <a:endParaRPr sz="6401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67;p4">
            <a:extLst>
              <a:ext uri="{FF2B5EF4-FFF2-40B4-BE49-F238E27FC236}">
                <a16:creationId xmlns:a16="http://schemas.microsoft.com/office/drawing/2014/main" id="{A062EB5C-D6A8-974D-B7A4-36C515A4B02F}"/>
              </a:ext>
            </a:extLst>
          </p:cNvPr>
          <p:cNvSpPr txBox="1"/>
          <p:nvPr/>
        </p:nvSpPr>
        <p:spPr>
          <a:xfrm>
            <a:off x="1323616" y="3797542"/>
            <a:ext cx="15640768" cy="37856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594412" indent="-594412">
              <a:lnSpc>
                <a:spcPct val="150000"/>
              </a:lnSpc>
              <a:buClr>
                <a:schemeClr val="dk1"/>
              </a:buClr>
              <a:buSzPts val="3600"/>
              <a:buFont typeface="Arial" panose="020B0604020202020204" pitchFamily="34" charset="0"/>
              <a:buChar char="•"/>
            </a:pPr>
            <a:r>
              <a:rPr lang="ru-RU" sz="3200" dirty="0">
                <a:latin typeface="Inter"/>
                <a:ea typeface="Inter"/>
                <a:cs typeface="Inter"/>
                <a:sym typeface="Inter"/>
              </a:rPr>
              <a:t>Рассмотрели процесс создания веток и переключения между ними</a:t>
            </a:r>
            <a:endParaRPr lang="en-US" sz="3200" dirty="0">
              <a:latin typeface="Inter"/>
              <a:ea typeface="Inter"/>
              <a:cs typeface="Inter"/>
              <a:sym typeface="Inter"/>
            </a:endParaRPr>
          </a:p>
          <a:p>
            <a:pPr marL="594412" indent="-594412">
              <a:lnSpc>
                <a:spcPct val="150000"/>
              </a:lnSpc>
              <a:buClr>
                <a:schemeClr val="dk1"/>
              </a:buClr>
              <a:buSzPts val="3600"/>
              <a:buFont typeface="Arial" panose="020B0604020202020204" pitchFamily="34" charset="0"/>
              <a:buChar char="•"/>
            </a:pPr>
            <a:r>
              <a:rPr lang="ru-RU" sz="3200" dirty="0">
                <a:latin typeface="Inter"/>
                <a:ea typeface="Inter"/>
                <a:cs typeface="Inter"/>
                <a:sym typeface="Inter"/>
              </a:rPr>
              <a:t>Попробовали создание, переключение и удаление веток.</a:t>
            </a:r>
          </a:p>
          <a:p>
            <a:pPr marL="594412" indent="-594412">
              <a:lnSpc>
                <a:spcPct val="150000"/>
              </a:lnSpc>
              <a:buClr>
                <a:schemeClr val="dk1"/>
              </a:buClr>
              <a:buSzPts val="3600"/>
              <a:buFont typeface="Arial" panose="020B0604020202020204" pitchFamily="34" charset="0"/>
              <a:buChar char="•"/>
            </a:pPr>
            <a:r>
              <a:rPr lang="ru-RU" sz="3200" dirty="0">
                <a:latin typeface="Inter"/>
                <a:ea typeface="Inter"/>
                <a:cs typeface="Inter"/>
                <a:sym typeface="Inter"/>
              </a:rPr>
              <a:t>Поняли что такое слияние и как его осуществлять</a:t>
            </a:r>
          </a:p>
          <a:p>
            <a:pPr marL="594412" indent="-594412">
              <a:lnSpc>
                <a:spcPct val="150000"/>
              </a:lnSpc>
              <a:buClr>
                <a:schemeClr val="dk1"/>
              </a:buClr>
              <a:buSzPts val="3600"/>
              <a:buFont typeface="Arial" panose="020B0604020202020204" pitchFamily="34" charset="0"/>
              <a:buChar char="•"/>
            </a:pPr>
            <a:r>
              <a:rPr lang="ru-RU" sz="3200" dirty="0">
                <a:latin typeface="Inter"/>
                <a:ea typeface="Inter"/>
                <a:cs typeface="Inter"/>
                <a:sym typeface="Inter"/>
              </a:rPr>
              <a:t>Поняли из-за чего возникают конфликты и как они разрешаются</a:t>
            </a:r>
          </a:p>
          <a:p>
            <a:pPr marL="594412" indent="-594412">
              <a:lnSpc>
                <a:spcPct val="150000"/>
              </a:lnSpc>
              <a:buClr>
                <a:schemeClr val="dk1"/>
              </a:buClr>
              <a:buSzPts val="3600"/>
              <a:buFont typeface="Arial" panose="020B0604020202020204" pitchFamily="34" charset="0"/>
              <a:buChar char="•"/>
            </a:pPr>
            <a:r>
              <a:rPr lang="ru-RU" sz="3200" dirty="0">
                <a:latin typeface="Inter"/>
                <a:ea typeface="Inter"/>
                <a:cs typeface="Inter"/>
                <a:sym typeface="Inter"/>
              </a:rPr>
              <a:t>Рассмотрели методологию организации веток (</a:t>
            </a:r>
            <a:r>
              <a:rPr lang="en-US" sz="3200" dirty="0">
                <a:latin typeface="Inter"/>
                <a:ea typeface="Inter"/>
                <a:cs typeface="Inter"/>
                <a:sym typeface="Inter"/>
              </a:rPr>
              <a:t>git-flow)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8756F-0EF2-EE4C-9E5B-216055F12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Карта модуля</a:t>
            </a:r>
            <a:endParaRPr lang="en-US" dirty="0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95D224E-2679-C14B-841A-CA383E987B70}"/>
              </a:ext>
            </a:extLst>
          </p:cNvPr>
          <p:cNvSpPr/>
          <p:nvPr/>
        </p:nvSpPr>
        <p:spPr>
          <a:xfrm>
            <a:off x="2791501" y="3222625"/>
            <a:ext cx="5864751" cy="9144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/>
              <a:t>Введение</a:t>
            </a:r>
            <a:endParaRPr lang="en-US" sz="2400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FE267D2-C98C-2048-935B-896B37EEFE9F}"/>
              </a:ext>
            </a:extLst>
          </p:cNvPr>
          <p:cNvSpPr/>
          <p:nvPr/>
        </p:nvSpPr>
        <p:spPr>
          <a:xfrm>
            <a:off x="2791501" y="7364617"/>
            <a:ext cx="5864751" cy="914400"/>
          </a:xfrm>
          <a:prstGeom prst="roundRect">
            <a:avLst/>
          </a:prstGeom>
          <a:gradFill flip="none" rotWithShape="1">
            <a:gsLst>
              <a:gs pos="0">
                <a:srgbClr val="F4841D"/>
              </a:gs>
              <a:gs pos="50000">
                <a:srgbClr val="F59A1C"/>
              </a:gs>
              <a:gs pos="100000">
                <a:srgbClr val="F7AD1B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Git </a:t>
            </a:r>
            <a:r>
              <a:rPr lang="ru-RU" sz="2400" dirty="0"/>
              <a:t>ветвление и слияние</a:t>
            </a:r>
            <a:endParaRPr lang="en-US" sz="24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00425A7-F5FE-7C40-A901-19048C671428}"/>
              </a:ext>
            </a:extLst>
          </p:cNvPr>
          <p:cNvSpPr/>
          <p:nvPr/>
        </p:nvSpPr>
        <p:spPr>
          <a:xfrm>
            <a:off x="2791501" y="8745282"/>
            <a:ext cx="5864751" cy="914400"/>
          </a:xfrm>
          <a:prstGeom prst="roundRect">
            <a:avLst/>
          </a:prstGeom>
          <a:gradFill flip="none" rotWithShape="1">
            <a:gsLst>
              <a:gs pos="0">
                <a:srgbClr val="F4841D"/>
              </a:gs>
              <a:gs pos="50000">
                <a:srgbClr val="F59A1C"/>
              </a:gs>
              <a:gs pos="100000">
                <a:srgbClr val="F7AD1B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Git pull request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DA9E779-8784-0E42-A1C4-A7BDD0537F6E}"/>
              </a:ext>
            </a:extLst>
          </p:cNvPr>
          <p:cNvSpPr txBox="1"/>
          <p:nvPr/>
        </p:nvSpPr>
        <p:spPr>
          <a:xfrm>
            <a:off x="1975634" y="3264326"/>
            <a:ext cx="45076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chemeClr val="bg1">
                    <a:lumMod val="75000"/>
                  </a:schemeClr>
                </a:solidFill>
                <a:latin typeface="Apple Chancery" panose="03020702040506060504" pitchFamily="66" charset="-79"/>
                <a:ea typeface="Brush Script MT" panose="03060802040406070304" pitchFamily="66" charset="-122"/>
                <a:cs typeface="Apple Chancery" panose="03020702040506060504" pitchFamily="66" charset="-79"/>
              </a:rPr>
              <a:t>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CE5F5A3-C254-BB47-80E9-D56896AD8DEE}"/>
              </a:ext>
            </a:extLst>
          </p:cNvPr>
          <p:cNvSpPr txBox="1"/>
          <p:nvPr/>
        </p:nvSpPr>
        <p:spPr>
          <a:xfrm>
            <a:off x="1975634" y="7333816"/>
            <a:ext cx="5661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sz="4800">
                <a:solidFill>
                  <a:schemeClr val="accent1">
                    <a:lumMod val="75000"/>
                  </a:schemeClr>
                </a:solidFill>
                <a:latin typeface="Apple Chancery" panose="03020702040506060504" pitchFamily="66" charset="-79"/>
                <a:ea typeface="Brush Script MT" panose="03060802040406070304" pitchFamily="66" charset="-122"/>
                <a:cs typeface="Apple Chancery" panose="03020702040506060504" pitchFamily="66" charset="-79"/>
              </a:defRPr>
            </a:lvl1pPr>
          </a:lstStyle>
          <a:p>
            <a:r>
              <a:rPr lang="ru-RU" dirty="0"/>
              <a:t>4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686F6E1-24A2-3B4E-823D-179806ED78FA}"/>
              </a:ext>
            </a:extLst>
          </p:cNvPr>
          <p:cNvSpPr txBox="1"/>
          <p:nvPr/>
        </p:nvSpPr>
        <p:spPr>
          <a:xfrm>
            <a:off x="1975634" y="8753503"/>
            <a:ext cx="48282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800" dirty="0">
                <a:latin typeface="Apple Chancery" panose="03020702040506060504" pitchFamily="66" charset="-79"/>
                <a:ea typeface="Brush Script MT" panose="03060802040406070304" pitchFamily="66" charset="-122"/>
                <a:cs typeface="Apple Chancery" panose="03020702040506060504" pitchFamily="66" charset="-79"/>
              </a:rPr>
              <a:t>5</a:t>
            </a:r>
            <a:endParaRPr lang="en-US" sz="4800" dirty="0">
              <a:latin typeface="Apple Chancery" panose="03020702040506060504" pitchFamily="66" charset="-79"/>
              <a:ea typeface="Brush Script MT" panose="03060802040406070304" pitchFamily="66" charset="-122"/>
              <a:cs typeface="Apple Chancery" panose="03020702040506060504" pitchFamily="66" charset="-79"/>
            </a:endParaRPr>
          </a:p>
        </p:txBody>
      </p:sp>
      <p:pic>
        <p:nvPicPr>
          <p:cNvPr id="20" name="Google Shape;225;p40">
            <a:extLst>
              <a:ext uri="{FF2B5EF4-FFF2-40B4-BE49-F238E27FC236}">
                <a16:creationId xmlns:a16="http://schemas.microsoft.com/office/drawing/2014/main" id="{98917A15-D150-1146-8D63-DAFCDC18BAB4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2"/>
          <a:srcRect t="267" b="267"/>
          <a:stretch/>
        </p:blipFill>
        <p:spPr>
          <a:xfrm flipH="1">
            <a:off x="10227492" y="1982572"/>
            <a:ext cx="3307700" cy="3119225"/>
          </a:xfrm>
          <a:prstGeom prst="ellipse">
            <a:avLst/>
          </a:prstGeom>
          <a:noFill/>
          <a:ln>
            <a:noFill/>
          </a:ln>
        </p:spPr>
      </p:pic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126AC986-FFFC-E446-BE04-32B80FA84477}"/>
              </a:ext>
            </a:extLst>
          </p:cNvPr>
          <p:cNvSpPr/>
          <p:nvPr/>
        </p:nvSpPr>
        <p:spPr>
          <a:xfrm>
            <a:off x="2791501" y="4603289"/>
            <a:ext cx="5864751" cy="9144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Terminal </a:t>
            </a:r>
            <a:r>
              <a:rPr lang="ru-RU" sz="2400"/>
              <a:t>и </a:t>
            </a:r>
            <a:r>
              <a:rPr lang="en-US" sz="2400" dirty="0"/>
              <a:t>PyCharm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01A07D4-017D-9D44-B6B3-B1741CFA19E1}"/>
              </a:ext>
            </a:extLst>
          </p:cNvPr>
          <p:cNvSpPr txBox="1"/>
          <p:nvPr/>
        </p:nvSpPr>
        <p:spPr>
          <a:xfrm>
            <a:off x="1975634" y="4674450"/>
            <a:ext cx="5293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4800">
                <a:solidFill>
                  <a:schemeClr val="bg1">
                    <a:lumMod val="75000"/>
                  </a:schemeClr>
                </a:solidFill>
                <a:latin typeface="Apple Chancery" panose="03020702040506060504" pitchFamily="66" charset="-79"/>
                <a:ea typeface="Brush Script MT" panose="03060802040406070304" pitchFamily="66" charset="-122"/>
                <a:cs typeface="Apple Chancery" panose="03020702040506060504" pitchFamily="66" charset="-79"/>
              </a:defRPr>
            </a:lvl1pPr>
          </a:lstStyle>
          <a:p>
            <a:r>
              <a:rPr lang="ru-RU" dirty="0"/>
              <a:t>2</a:t>
            </a:r>
            <a:endParaRPr lang="en-US" dirty="0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A78B73E5-51D0-B342-BC0E-A71D2E9C3E48}"/>
              </a:ext>
            </a:extLst>
          </p:cNvPr>
          <p:cNvSpPr/>
          <p:nvPr/>
        </p:nvSpPr>
        <p:spPr>
          <a:xfrm>
            <a:off x="2828540" y="5983953"/>
            <a:ext cx="5864751" cy="9144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/>
              <a:t>Основы </a:t>
            </a:r>
            <a:r>
              <a:rPr lang="en-US" sz="2400" dirty="0"/>
              <a:t>Git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BA67A74-6E83-F443-839C-C989F209BDD6}"/>
              </a:ext>
            </a:extLst>
          </p:cNvPr>
          <p:cNvSpPr txBox="1"/>
          <p:nvPr/>
        </p:nvSpPr>
        <p:spPr>
          <a:xfrm>
            <a:off x="1975634" y="5920944"/>
            <a:ext cx="46839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sz="4800">
                <a:solidFill>
                  <a:schemeClr val="bg1">
                    <a:lumMod val="75000"/>
                  </a:schemeClr>
                </a:solidFill>
                <a:latin typeface="Apple Chancery" panose="03020702040506060504" pitchFamily="66" charset="-79"/>
                <a:ea typeface="Brush Script MT" panose="03060802040406070304" pitchFamily="66" charset="-122"/>
                <a:cs typeface="Apple Chancery" panose="03020702040506060504" pitchFamily="66" charset="-79"/>
              </a:defRPr>
            </a:lvl1pPr>
          </a:lstStyle>
          <a:p>
            <a:r>
              <a:rPr lang="ru-RU" dirty="0"/>
              <a:t>3</a:t>
            </a:r>
            <a:endParaRPr lang="en-US" dirty="0"/>
          </a:p>
        </p:txBody>
      </p:sp>
      <p:pic>
        <p:nvPicPr>
          <p:cNvPr id="15" name="Google Shape;225;p40">
            <a:extLst>
              <a:ext uri="{FF2B5EF4-FFF2-40B4-BE49-F238E27FC236}">
                <a16:creationId xmlns:a16="http://schemas.microsoft.com/office/drawing/2014/main" id="{4EEA43A7-7CE3-CB40-9B6A-4DD177B3AD03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3"/>
          <a:srcRect t="2849" b="2849"/>
          <a:stretch/>
        </p:blipFill>
        <p:spPr>
          <a:xfrm>
            <a:off x="6816956" y="677546"/>
            <a:ext cx="900000" cy="900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6" name="Google Shape;225;p40">
            <a:extLst>
              <a:ext uri="{FF2B5EF4-FFF2-40B4-BE49-F238E27FC236}">
                <a16:creationId xmlns:a16="http://schemas.microsoft.com/office/drawing/2014/main" id="{676619AE-D7F2-D542-ADF4-297D5CF04C07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</a:blip>
          <a:srcRect/>
          <a:stretch/>
        </p:blipFill>
        <p:spPr>
          <a:xfrm>
            <a:off x="2954201" y="6081153"/>
            <a:ext cx="720000" cy="720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7" name="Google Shape;225;p40">
            <a:extLst>
              <a:ext uri="{FF2B5EF4-FFF2-40B4-BE49-F238E27FC236}">
                <a16:creationId xmlns:a16="http://schemas.microsoft.com/office/drawing/2014/main" id="{80F2AD6A-E5BF-9F46-AAAE-D70902529DA4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954201" y="7471690"/>
            <a:ext cx="720000" cy="720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8" name="Google Shape;225;p40">
            <a:extLst>
              <a:ext uri="{FF2B5EF4-FFF2-40B4-BE49-F238E27FC236}">
                <a16:creationId xmlns:a16="http://schemas.microsoft.com/office/drawing/2014/main" id="{47E5417E-8601-734E-9538-D4EBB8FD4294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954201" y="8864500"/>
            <a:ext cx="720000" cy="720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9" name="Google Shape;225;p40">
            <a:extLst>
              <a:ext uri="{FF2B5EF4-FFF2-40B4-BE49-F238E27FC236}">
                <a16:creationId xmlns:a16="http://schemas.microsoft.com/office/drawing/2014/main" id="{0A27BEEB-F884-CC42-AEB8-CEF7B6CC6318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5">
            <a:duotone>
              <a:prstClr val="black"/>
              <a:schemeClr val="tx2">
                <a:tint val="45000"/>
                <a:satMod val="400000"/>
              </a:schemeClr>
            </a:duotone>
          </a:blip>
          <a:srcRect l="12471" r="12471"/>
          <a:stretch/>
        </p:blipFill>
        <p:spPr>
          <a:xfrm>
            <a:off x="2954201" y="4700489"/>
            <a:ext cx="720000" cy="720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0" name="Google Shape;225;p40">
            <a:extLst>
              <a:ext uri="{FF2B5EF4-FFF2-40B4-BE49-F238E27FC236}">
                <a16:creationId xmlns:a16="http://schemas.microsoft.com/office/drawing/2014/main" id="{46BF4A3C-96CC-384A-8C04-0DF31EF5FD0E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6">
            <a:duotone>
              <a:prstClr val="black"/>
              <a:schemeClr val="tx2">
                <a:tint val="45000"/>
                <a:satMod val="400000"/>
              </a:schemeClr>
            </a:duotone>
          </a:blip>
          <a:srcRect/>
          <a:stretch/>
        </p:blipFill>
        <p:spPr>
          <a:xfrm>
            <a:off x="2954201" y="3319942"/>
            <a:ext cx="720000" cy="720000"/>
          </a:xfrm>
          <a:prstGeom prst="ellipse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006657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"/>
          <p:cNvSpPr/>
          <p:nvPr/>
        </p:nvSpPr>
        <p:spPr>
          <a:xfrm>
            <a:off x="936000" y="972001"/>
            <a:ext cx="12230101" cy="3286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90000"/>
              </a:lnSpc>
              <a:buSzPts val="8625"/>
            </a:pPr>
            <a:r>
              <a:rPr lang="en-US" sz="6401" b="1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ПЛАН </a:t>
            </a:r>
            <a:endParaRPr sz="6401" b="1">
              <a:solidFill>
                <a:srgbClr val="030303"/>
              </a:solidFill>
              <a:latin typeface="Inter"/>
              <a:ea typeface="Inter"/>
              <a:cs typeface="Inter"/>
              <a:sym typeface="Inter"/>
            </a:endParaRPr>
          </a:p>
          <a:p>
            <a:pPr>
              <a:lnSpc>
                <a:spcPct val="90000"/>
              </a:lnSpc>
              <a:buSzPts val="8625"/>
            </a:pPr>
            <a:r>
              <a:rPr lang="en-US" sz="6401" b="1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ЗАНЯТИЯ</a:t>
            </a:r>
            <a:endParaRPr sz="6401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Google Shape;67;p4"/>
          <p:cNvSpPr txBox="1"/>
          <p:nvPr/>
        </p:nvSpPr>
        <p:spPr>
          <a:xfrm>
            <a:off x="935998" y="4542125"/>
            <a:ext cx="15640768" cy="2585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594412" indent="-594412">
              <a:lnSpc>
                <a:spcPct val="150000"/>
              </a:lnSpc>
              <a:buClr>
                <a:schemeClr val="dk1"/>
              </a:buClr>
              <a:buSzPts val="3600"/>
              <a:buFont typeface="Arial"/>
              <a:buAutoNum type="arabicPeriod"/>
            </a:pPr>
            <a:r>
              <a:rPr lang="ru-RU" sz="3600" dirty="0">
                <a:latin typeface="Inter"/>
                <a:ea typeface="Inter"/>
                <a:cs typeface="Inter"/>
                <a:sym typeface="Inter"/>
              </a:rPr>
              <a:t>Создание, просмотр и удаление веток.</a:t>
            </a:r>
          </a:p>
          <a:p>
            <a:pPr marL="594412" indent="-594412">
              <a:lnSpc>
                <a:spcPct val="150000"/>
              </a:lnSpc>
              <a:buClr>
                <a:schemeClr val="dk1"/>
              </a:buClr>
              <a:buSzPts val="3600"/>
              <a:buFont typeface="Arial"/>
              <a:buAutoNum type="arabicPeriod"/>
            </a:pPr>
            <a:r>
              <a:rPr lang="ru-RU" sz="3600" dirty="0">
                <a:latin typeface="Inter"/>
                <a:ea typeface="Inter"/>
                <a:cs typeface="Inter"/>
                <a:sym typeface="Inter"/>
              </a:rPr>
              <a:t>Слияния и разрешения конфликтов</a:t>
            </a:r>
          </a:p>
          <a:p>
            <a:pPr marL="594412" indent="-594412">
              <a:lnSpc>
                <a:spcPct val="150000"/>
              </a:lnSpc>
              <a:buClr>
                <a:schemeClr val="dk1"/>
              </a:buClr>
              <a:buSzPts val="3600"/>
              <a:buFont typeface="Arial"/>
              <a:buAutoNum type="arabicPeriod"/>
            </a:pPr>
            <a:r>
              <a:rPr lang="ru-RU" sz="3600" dirty="0">
                <a:latin typeface="Inter"/>
                <a:ea typeface="Inter"/>
                <a:cs typeface="Inter"/>
                <a:sym typeface="Inter"/>
              </a:rPr>
              <a:t>Методологии организации веток (</a:t>
            </a:r>
            <a:r>
              <a:rPr lang="en-US" sz="3600" dirty="0">
                <a:latin typeface="Inter"/>
                <a:ea typeface="Inter"/>
                <a:cs typeface="Inter"/>
                <a:sym typeface="Inter"/>
              </a:rPr>
              <a:t>git-flow)</a:t>
            </a:r>
            <a:endParaRPr lang="ru-RU" sz="3600" dirty="0">
              <a:latin typeface="Inter"/>
              <a:ea typeface="Inter"/>
              <a:cs typeface="Inter"/>
              <a:sym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18079584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/>
          <p:nvPr/>
        </p:nvSpPr>
        <p:spPr>
          <a:xfrm>
            <a:off x="4990698" y="2745032"/>
            <a:ext cx="11612880" cy="4598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lnSpc>
                <a:spcPct val="90000"/>
              </a:lnSpc>
              <a:buSzPts val="8625"/>
            </a:pPr>
            <a:r>
              <a:rPr lang="en-US" sz="8601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Git</a:t>
            </a:r>
          </a:p>
          <a:p>
            <a:pPr>
              <a:lnSpc>
                <a:spcPct val="90000"/>
              </a:lnSpc>
              <a:buSzPts val="8625"/>
            </a:pPr>
            <a:r>
              <a:rPr lang="ru-RU" sz="60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Основы ветвления</a:t>
            </a:r>
            <a:endParaRPr lang="en-US" sz="6000" b="1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34888798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DB4543-ED0D-744D-A1EE-72B3CB4F6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</a:t>
            </a:r>
            <a:r>
              <a:rPr lang="ru-RU" dirty="0"/>
              <a:t> - ветвление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A70536E-A478-2D48-AEFA-4A0287372E1A}"/>
              </a:ext>
            </a:extLst>
          </p:cNvPr>
          <p:cNvSpPr txBox="1"/>
          <p:nvPr/>
        </p:nvSpPr>
        <p:spPr>
          <a:xfrm>
            <a:off x="1257299" y="2713809"/>
            <a:ext cx="16442871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+mn-lt"/>
              </a:rPr>
              <a:t>Git </a:t>
            </a:r>
            <a:r>
              <a:rPr lang="ru-RU" sz="2400" dirty="0">
                <a:solidFill>
                  <a:schemeClr val="tx1"/>
                </a:solidFill>
                <a:latin typeface="+mn-lt"/>
              </a:rPr>
              <a:t>позволяет организовать код в виде нескольких веток и переключаться между ними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51A181-B7FE-CA49-98D3-9CCF41217C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8995" y="3840118"/>
            <a:ext cx="9178834" cy="6310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3757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10678</TotalTime>
  <Words>1755</Words>
  <Application>Microsoft Macintosh PowerPoint</Application>
  <PresentationFormat>Custom</PresentationFormat>
  <Paragraphs>364</Paragraphs>
  <Slides>54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54</vt:i4>
      </vt:variant>
    </vt:vector>
  </HeadingPairs>
  <TitlesOfParts>
    <vt:vector size="66" baseType="lpstr">
      <vt:lpstr>Inter</vt:lpstr>
      <vt:lpstr>Courier New</vt:lpstr>
      <vt:lpstr>Apple Chancery</vt:lpstr>
      <vt:lpstr>Roboto</vt:lpstr>
      <vt:lpstr>Inter SemiBold</vt:lpstr>
      <vt:lpstr>Open Sans</vt:lpstr>
      <vt:lpstr>Calibri</vt:lpstr>
      <vt:lpstr>Corbel</vt:lpstr>
      <vt:lpstr>Arial</vt:lpstr>
      <vt:lpstr>JetBrains Mono</vt:lpstr>
      <vt:lpstr>Office Theme</vt:lpstr>
      <vt:lpstr>Custom Design</vt:lpstr>
      <vt:lpstr>Git Основы ветвления</vt:lpstr>
      <vt:lpstr>PowerPoint Presentation</vt:lpstr>
      <vt:lpstr>PowerPoint Presentation</vt:lpstr>
      <vt:lpstr>PowerPoint Presentation</vt:lpstr>
      <vt:lpstr>PowerPoint Presentation</vt:lpstr>
      <vt:lpstr>Карта модуля</vt:lpstr>
      <vt:lpstr>PowerPoint Presentation</vt:lpstr>
      <vt:lpstr>PowerPoint Presentation</vt:lpstr>
      <vt:lpstr>Git - ветвление</vt:lpstr>
      <vt:lpstr>Git – базовые команды</vt:lpstr>
      <vt:lpstr>Live-coding</vt:lpstr>
      <vt:lpstr>PowerPoint Presentation</vt:lpstr>
      <vt:lpstr>Задание в сессионном зале</vt:lpstr>
      <vt:lpstr>Практика студентов</vt:lpstr>
      <vt:lpstr>PowerPoint Presentation</vt:lpstr>
      <vt:lpstr>Работа в сессионных залах</vt:lpstr>
      <vt:lpstr>PowerPoint Presentation</vt:lpstr>
      <vt:lpstr>Git – базовые команды</vt:lpstr>
      <vt:lpstr>Git – базовые команды</vt:lpstr>
      <vt:lpstr>Live-coding</vt:lpstr>
      <vt:lpstr>PowerPoint Presentation</vt:lpstr>
      <vt:lpstr>Задание в сессионном зале</vt:lpstr>
      <vt:lpstr>Практика студентов</vt:lpstr>
      <vt:lpstr>PowerPoint Presentation</vt:lpstr>
      <vt:lpstr>Работа в сессионных залах</vt:lpstr>
      <vt:lpstr>Live-coding</vt:lpstr>
      <vt:lpstr>PowerPoint Presentation</vt:lpstr>
      <vt:lpstr>Задание в сессионном зале</vt:lpstr>
      <vt:lpstr>Практика студентов</vt:lpstr>
      <vt:lpstr>PowerPoint Presentation</vt:lpstr>
      <vt:lpstr>Работа в сессионных залах</vt:lpstr>
      <vt:lpstr>PowerPoint Presentation</vt:lpstr>
      <vt:lpstr>Git – rebase</vt:lpstr>
      <vt:lpstr>PowerPoint Presentation</vt:lpstr>
      <vt:lpstr>Git – merge - конфликты</vt:lpstr>
      <vt:lpstr>Git – merge - конфликты</vt:lpstr>
      <vt:lpstr>Git – merge - конфликты</vt:lpstr>
      <vt:lpstr>Git – merge - конфликты</vt:lpstr>
      <vt:lpstr>Git – merge - конфликты</vt:lpstr>
      <vt:lpstr>Git – merge - конфликты</vt:lpstr>
      <vt:lpstr>Live-coding</vt:lpstr>
      <vt:lpstr>PowerPoint Presentation</vt:lpstr>
      <vt:lpstr>Задание в сессионном зале</vt:lpstr>
      <vt:lpstr>Практика студентов</vt:lpstr>
      <vt:lpstr>Практика студентов</vt:lpstr>
      <vt:lpstr>PowerPoint Presentation</vt:lpstr>
      <vt:lpstr>Работа в сессионных залах</vt:lpstr>
      <vt:lpstr>PowerPoint Presentation</vt:lpstr>
      <vt:lpstr>GitFlow</vt:lpstr>
      <vt:lpstr>GitHub flow</vt:lpstr>
      <vt:lpstr>GitLab flow</vt:lpstr>
      <vt:lpstr>Tranck based</vt:lpstr>
      <vt:lpstr>Организация кода на курсе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PptxGenJS</dc:creator>
  <cp:lastModifiedBy>Стурейко Игорь Олегович</cp:lastModifiedBy>
  <cp:revision>157</cp:revision>
  <dcterms:created xsi:type="dcterms:W3CDTF">2022-11-15T10:50:05Z</dcterms:created>
  <dcterms:modified xsi:type="dcterms:W3CDTF">2024-06-28T14:39:34Z</dcterms:modified>
</cp:coreProperties>
</file>